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sldIdLst>
    <p:sldId id="256" r:id="rId2"/>
    <p:sldId id="271" r:id="rId3"/>
    <p:sldId id="260" r:id="rId4"/>
    <p:sldId id="280" r:id="rId5"/>
    <p:sldId id="275" r:id="rId6"/>
    <p:sldId id="279" r:id="rId7"/>
    <p:sldId id="276" r:id="rId8"/>
    <p:sldId id="277" r:id="rId9"/>
    <p:sldId id="259" r:id="rId10"/>
    <p:sldId id="257" r:id="rId11"/>
    <p:sldId id="263" r:id="rId12"/>
    <p:sldId id="281" r:id="rId13"/>
    <p:sldId id="282" r:id="rId14"/>
    <p:sldId id="266" r:id="rId15"/>
    <p:sldId id="285" r:id="rId16"/>
    <p:sldId id="284" r:id="rId17"/>
    <p:sldId id="283" r:id="rId18"/>
    <p:sldId id="267" r:id="rId19"/>
    <p:sldId id="287" r:id="rId20"/>
    <p:sldId id="288" r:id="rId21"/>
    <p:sldId id="289" r:id="rId22"/>
    <p:sldId id="268" r:id="rId23"/>
    <p:sldId id="291" r:id="rId24"/>
    <p:sldId id="292" r:id="rId25"/>
    <p:sldId id="293" r:id="rId26"/>
    <p:sldId id="294" r:id="rId27"/>
    <p:sldId id="295" r:id="rId28"/>
    <p:sldId id="290" r:id="rId29"/>
    <p:sldId id="296" r:id="rId30"/>
    <p:sldId id="297" r:id="rId31"/>
    <p:sldId id="298" r:id="rId32"/>
    <p:sldId id="299" r:id="rId33"/>
    <p:sldId id="31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D3EC"/>
    <a:srgbClr val="C8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43" autoAdjust="0"/>
    <p:restoredTop sz="94660"/>
  </p:normalViewPr>
  <p:slideViewPr>
    <p:cSldViewPr snapToGrid="0">
      <p:cViewPr>
        <p:scale>
          <a:sx n="75" d="100"/>
          <a:sy n="75" d="100"/>
        </p:scale>
        <p:origin x="113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703CD-CAAA-43C5-B2B1-637C92B3924D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90AB1B4-526F-408A-9FAD-55D0BD67A1CD}">
      <dgm:prSet/>
      <dgm:spPr/>
      <dgm:t>
        <a:bodyPr/>
        <a:lstStyle/>
        <a:p>
          <a:r>
            <a:rPr lang="en-US" dirty="0"/>
            <a:t>Route Table contains a set of rules, called route which helps us to route the network traffic.</a:t>
          </a:r>
        </a:p>
      </dgm:t>
    </dgm:pt>
    <dgm:pt modelId="{0D14D841-4D27-4746-9C1B-EE40E59FAD31}" type="parTrans" cxnId="{F3ED937C-9ED7-474A-BC78-A0F805C3EF8F}">
      <dgm:prSet/>
      <dgm:spPr/>
      <dgm:t>
        <a:bodyPr/>
        <a:lstStyle/>
        <a:p>
          <a:endParaRPr lang="en-US"/>
        </a:p>
      </dgm:t>
    </dgm:pt>
    <dgm:pt modelId="{AFB5B62E-643E-49C3-BB60-5C082E3674CE}" type="sibTrans" cxnId="{F3ED937C-9ED7-474A-BC78-A0F805C3EF8F}">
      <dgm:prSet/>
      <dgm:spPr/>
      <dgm:t>
        <a:bodyPr/>
        <a:lstStyle/>
        <a:p>
          <a:endParaRPr lang="en-US"/>
        </a:p>
      </dgm:t>
    </dgm:pt>
    <dgm:pt modelId="{23840B24-6230-4933-B9BE-FA049347CDC2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A single VPC can have as many as route tables it requires.</a:t>
          </a:r>
        </a:p>
      </dgm:t>
    </dgm:pt>
    <dgm:pt modelId="{021A28DC-1BBC-4518-8F87-283070E54695}" type="parTrans" cxnId="{17F0B76B-9759-49A5-9891-20C77BC3B611}">
      <dgm:prSet/>
      <dgm:spPr/>
      <dgm:t>
        <a:bodyPr/>
        <a:lstStyle/>
        <a:p>
          <a:endParaRPr lang="en-US"/>
        </a:p>
      </dgm:t>
    </dgm:pt>
    <dgm:pt modelId="{3BAE4F5F-0B39-4274-BAD3-106AC309E1DF}" type="sibTrans" cxnId="{17F0B76B-9759-49A5-9891-20C77BC3B611}">
      <dgm:prSet/>
      <dgm:spPr/>
      <dgm:t>
        <a:bodyPr/>
        <a:lstStyle/>
        <a:p>
          <a:endParaRPr lang="en-US"/>
        </a:p>
      </dgm:t>
    </dgm:pt>
    <dgm:pt modelId="{8C7EBE19-EBCB-4345-A0A2-EF520B824718}">
      <dgm:prSet/>
      <dgm:spPr/>
      <dgm:t>
        <a:bodyPr/>
        <a:lstStyle/>
        <a:p>
          <a:r>
            <a:rPr lang="en-US" dirty="0"/>
            <a:t>If the dependencies are attached to the route table then they can't be deleted.</a:t>
          </a:r>
        </a:p>
      </dgm:t>
    </dgm:pt>
    <dgm:pt modelId="{94A01904-DE0F-4819-B4A4-8AA5CEA83CD9}" type="parTrans" cxnId="{C533A943-A9F7-4849-8E84-AB29356E04EC}">
      <dgm:prSet/>
      <dgm:spPr/>
      <dgm:t>
        <a:bodyPr/>
        <a:lstStyle/>
        <a:p>
          <a:endParaRPr lang="en-US"/>
        </a:p>
      </dgm:t>
    </dgm:pt>
    <dgm:pt modelId="{CD8D4A22-6C41-4561-BC28-99799D7AADD7}" type="sibTrans" cxnId="{C533A943-A9F7-4849-8E84-AB29356E04EC}">
      <dgm:prSet/>
      <dgm:spPr/>
      <dgm:t>
        <a:bodyPr/>
        <a:lstStyle/>
        <a:p>
          <a:endParaRPr lang="en-US"/>
        </a:p>
      </dgm:t>
    </dgm:pt>
    <dgm:pt modelId="{F57A9657-3C08-4F54-B94B-74A2E123018C}" type="pres">
      <dgm:prSet presAssocID="{B4C703CD-CAAA-43C5-B2B1-637C92B3924D}" presName="linear" presStyleCnt="0">
        <dgm:presLayoutVars>
          <dgm:animLvl val="lvl"/>
          <dgm:resizeHandles val="exact"/>
        </dgm:presLayoutVars>
      </dgm:prSet>
      <dgm:spPr/>
    </dgm:pt>
    <dgm:pt modelId="{04BC7F08-3C4E-45D9-B0C2-DE6F8CF64831}" type="pres">
      <dgm:prSet presAssocID="{490AB1B4-526F-408A-9FAD-55D0BD67A1CD}" presName="parentText" presStyleLbl="node1" presStyleIdx="0" presStyleCnt="3">
        <dgm:presLayoutVars>
          <dgm:chMax val="0"/>
          <dgm:bulletEnabled val="1"/>
        </dgm:presLayoutVars>
      </dgm:prSet>
      <dgm:spPr>
        <a:prstGeom prst="rightArrowCallout">
          <a:avLst/>
        </a:prstGeom>
      </dgm:spPr>
    </dgm:pt>
    <dgm:pt modelId="{C2B9ECD5-BDD4-465F-BCBB-72FAB2C7C622}" type="pres">
      <dgm:prSet presAssocID="{AFB5B62E-643E-49C3-BB60-5C082E3674CE}" presName="spacer" presStyleCnt="0"/>
      <dgm:spPr/>
    </dgm:pt>
    <dgm:pt modelId="{6D98810D-5CA2-4934-8B3B-3C750E0EA9C6}" type="pres">
      <dgm:prSet presAssocID="{23840B24-6230-4933-B9BE-FA049347CDC2}" presName="parentText" presStyleLbl="node1" presStyleIdx="1" presStyleCnt="3">
        <dgm:presLayoutVars>
          <dgm:chMax val="0"/>
          <dgm:bulletEnabled val="1"/>
        </dgm:presLayoutVars>
      </dgm:prSet>
      <dgm:spPr>
        <a:prstGeom prst="rightArrowCallout">
          <a:avLst/>
        </a:prstGeom>
      </dgm:spPr>
    </dgm:pt>
    <dgm:pt modelId="{BACCFBFE-2F42-4D19-8B71-D2AE80D60F5E}" type="pres">
      <dgm:prSet presAssocID="{3BAE4F5F-0B39-4274-BAD3-106AC309E1DF}" presName="spacer" presStyleCnt="0"/>
      <dgm:spPr/>
    </dgm:pt>
    <dgm:pt modelId="{F9E403D7-E919-4481-8007-3F934A898F92}" type="pres">
      <dgm:prSet presAssocID="{8C7EBE19-EBCB-4345-A0A2-EF520B824718}" presName="parentText" presStyleLbl="node1" presStyleIdx="2" presStyleCnt="3">
        <dgm:presLayoutVars>
          <dgm:chMax val="0"/>
          <dgm:bulletEnabled val="1"/>
        </dgm:presLayoutVars>
      </dgm:prSet>
      <dgm:spPr>
        <a:prstGeom prst="rightArrowCallout">
          <a:avLst/>
        </a:prstGeom>
      </dgm:spPr>
    </dgm:pt>
  </dgm:ptLst>
  <dgm:cxnLst>
    <dgm:cxn modelId="{4E9E1406-B529-44A2-A65B-68A19C9D1AB8}" type="presOf" srcId="{8C7EBE19-EBCB-4345-A0A2-EF520B824718}" destId="{F9E403D7-E919-4481-8007-3F934A898F92}" srcOrd="0" destOrd="0" presId="urn:microsoft.com/office/officeart/2005/8/layout/vList2"/>
    <dgm:cxn modelId="{4BAB5B18-F032-4F3E-86E5-DE71317CD902}" type="presOf" srcId="{B4C703CD-CAAA-43C5-B2B1-637C92B3924D}" destId="{F57A9657-3C08-4F54-B94B-74A2E123018C}" srcOrd="0" destOrd="0" presId="urn:microsoft.com/office/officeart/2005/8/layout/vList2"/>
    <dgm:cxn modelId="{C533A943-A9F7-4849-8E84-AB29356E04EC}" srcId="{B4C703CD-CAAA-43C5-B2B1-637C92B3924D}" destId="{8C7EBE19-EBCB-4345-A0A2-EF520B824718}" srcOrd="2" destOrd="0" parTransId="{94A01904-DE0F-4819-B4A4-8AA5CEA83CD9}" sibTransId="{CD8D4A22-6C41-4561-BC28-99799D7AADD7}"/>
    <dgm:cxn modelId="{17F0B76B-9759-49A5-9891-20C77BC3B611}" srcId="{B4C703CD-CAAA-43C5-B2B1-637C92B3924D}" destId="{23840B24-6230-4933-B9BE-FA049347CDC2}" srcOrd="1" destOrd="0" parTransId="{021A28DC-1BBC-4518-8F87-283070E54695}" sibTransId="{3BAE4F5F-0B39-4274-BAD3-106AC309E1DF}"/>
    <dgm:cxn modelId="{F3ED937C-9ED7-474A-BC78-A0F805C3EF8F}" srcId="{B4C703CD-CAAA-43C5-B2B1-637C92B3924D}" destId="{490AB1B4-526F-408A-9FAD-55D0BD67A1CD}" srcOrd="0" destOrd="0" parTransId="{0D14D841-4D27-4746-9C1B-EE40E59FAD31}" sibTransId="{AFB5B62E-643E-49C3-BB60-5C082E3674CE}"/>
    <dgm:cxn modelId="{3D5B8CC1-FC65-4E1D-AC85-67D8C6C520AC}" type="presOf" srcId="{23840B24-6230-4933-B9BE-FA049347CDC2}" destId="{6D98810D-5CA2-4934-8B3B-3C750E0EA9C6}" srcOrd="0" destOrd="0" presId="urn:microsoft.com/office/officeart/2005/8/layout/vList2"/>
    <dgm:cxn modelId="{1F8F2BE0-119E-4192-AF50-076401D1A3AC}" type="presOf" srcId="{490AB1B4-526F-408A-9FAD-55D0BD67A1CD}" destId="{04BC7F08-3C4E-45D9-B0C2-DE6F8CF64831}" srcOrd="0" destOrd="0" presId="urn:microsoft.com/office/officeart/2005/8/layout/vList2"/>
    <dgm:cxn modelId="{188AF368-D01C-4758-BF9F-6B2DCA26098E}" type="presParOf" srcId="{F57A9657-3C08-4F54-B94B-74A2E123018C}" destId="{04BC7F08-3C4E-45D9-B0C2-DE6F8CF64831}" srcOrd="0" destOrd="0" presId="urn:microsoft.com/office/officeart/2005/8/layout/vList2"/>
    <dgm:cxn modelId="{4E96B29E-13FC-41BE-BC66-8B66C741C144}" type="presParOf" srcId="{F57A9657-3C08-4F54-B94B-74A2E123018C}" destId="{C2B9ECD5-BDD4-465F-BCBB-72FAB2C7C622}" srcOrd="1" destOrd="0" presId="urn:microsoft.com/office/officeart/2005/8/layout/vList2"/>
    <dgm:cxn modelId="{A968C24A-2C52-43F8-BE62-F7F167167859}" type="presParOf" srcId="{F57A9657-3C08-4F54-B94B-74A2E123018C}" destId="{6D98810D-5CA2-4934-8B3B-3C750E0EA9C6}" srcOrd="2" destOrd="0" presId="urn:microsoft.com/office/officeart/2005/8/layout/vList2"/>
    <dgm:cxn modelId="{3B067477-931C-4DDE-A75B-0BEF979B8B1F}" type="presParOf" srcId="{F57A9657-3C08-4F54-B94B-74A2E123018C}" destId="{BACCFBFE-2F42-4D19-8B71-D2AE80D60F5E}" srcOrd="3" destOrd="0" presId="urn:microsoft.com/office/officeart/2005/8/layout/vList2"/>
    <dgm:cxn modelId="{FBD40FE5-5B7E-4CF3-940B-C6E7BD93ACF4}" type="presParOf" srcId="{F57A9657-3C08-4F54-B94B-74A2E123018C}" destId="{F9E403D7-E919-4481-8007-3F934A898F9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691749-6EE2-469C-A23E-14EEC09A359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0F9D150-AF87-462F-B515-70ED4BD462D1}">
      <dgm:prSet/>
      <dgm:spPr/>
      <dgm:t>
        <a:bodyPr/>
        <a:lstStyle/>
        <a:p>
          <a:r>
            <a:rPr lang="en-US" b="1"/>
            <a:t>Securit</a:t>
          </a:r>
          <a:r>
            <a:rPr lang="en-US"/>
            <a:t>y: Complete control over network.</a:t>
          </a:r>
        </a:p>
      </dgm:t>
    </dgm:pt>
    <dgm:pt modelId="{139E4871-4713-4BC6-8EBE-E93C5478EDFA}" type="parTrans" cxnId="{FA14AE2F-B22C-49B5-AA8F-F3063F4FA1AF}">
      <dgm:prSet/>
      <dgm:spPr/>
      <dgm:t>
        <a:bodyPr/>
        <a:lstStyle/>
        <a:p>
          <a:endParaRPr lang="en-US"/>
        </a:p>
      </dgm:t>
    </dgm:pt>
    <dgm:pt modelId="{6C6F4B18-66A5-4C9F-B0E5-34E403C3D3BE}" type="sibTrans" cxnId="{FA14AE2F-B22C-49B5-AA8F-F3063F4FA1AF}">
      <dgm:prSet/>
      <dgm:spPr/>
      <dgm:t>
        <a:bodyPr/>
        <a:lstStyle/>
        <a:p>
          <a:endParaRPr lang="en-US"/>
        </a:p>
      </dgm:t>
    </dgm:pt>
    <dgm:pt modelId="{1B41D45B-6ECE-435F-A391-6F244562E6FC}">
      <dgm:prSet/>
      <dgm:spPr/>
      <dgm:t>
        <a:bodyPr/>
        <a:lstStyle/>
        <a:p>
          <a:r>
            <a:rPr lang="en-US" b="1" dirty="0"/>
            <a:t>Customization</a:t>
          </a:r>
          <a:r>
            <a:rPr lang="en-US" dirty="0"/>
            <a:t>: Define own subnets, gateways.</a:t>
          </a:r>
        </a:p>
      </dgm:t>
    </dgm:pt>
    <dgm:pt modelId="{25F8DDA4-68B7-40FB-9BDE-CA7F2FEEC5BF}" type="parTrans" cxnId="{E31890B7-0529-4AA1-AB84-125F15618096}">
      <dgm:prSet/>
      <dgm:spPr/>
      <dgm:t>
        <a:bodyPr/>
        <a:lstStyle/>
        <a:p>
          <a:endParaRPr lang="en-US"/>
        </a:p>
      </dgm:t>
    </dgm:pt>
    <dgm:pt modelId="{EEC837C3-20A8-448C-85F0-7BCFC44EAF66}" type="sibTrans" cxnId="{E31890B7-0529-4AA1-AB84-125F15618096}">
      <dgm:prSet/>
      <dgm:spPr/>
      <dgm:t>
        <a:bodyPr/>
        <a:lstStyle/>
        <a:p>
          <a:endParaRPr lang="en-US"/>
        </a:p>
      </dgm:t>
    </dgm:pt>
    <dgm:pt modelId="{14CBA83E-C2D7-4CA5-83AD-1BC8E6AC1DCF}">
      <dgm:prSet/>
      <dgm:spPr/>
      <dgm:t>
        <a:bodyPr/>
        <a:lstStyle/>
        <a:p>
          <a:r>
            <a:rPr lang="en-US" b="1"/>
            <a:t>Isolation</a:t>
          </a:r>
          <a:r>
            <a:rPr lang="en-US"/>
            <a:t>: Dedicated cloud environment.</a:t>
          </a:r>
        </a:p>
      </dgm:t>
    </dgm:pt>
    <dgm:pt modelId="{44F7A6A4-91EE-4F19-84AF-C30475EA6C26}" type="parTrans" cxnId="{73EE59AF-EC2C-4A74-9F6C-4261C055C528}">
      <dgm:prSet/>
      <dgm:spPr/>
      <dgm:t>
        <a:bodyPr/>
        <a:lstStyle/>
        <a:p>
          <a:endParaRPr lang="en-US"/>
        </a:p>
      </dgm:t>
    </dgm:pt>
    <dgm:pt modelId="{5F44E6ED-E933-40C4-A35E-5D69E860FEAF}" type="sibTrans" cxnId="{73EE59AF-EC2C-4A74-9F6C-4261C055C528}">
      <dgm:prSet/>
      <dgm:spPr/>
      <dgm:t>
        <a:bodyPr/>
        <a:lstStyle/>
        <a:p>
          <a:endParaRPr lang="en-US"/>
        </a:p>
      </dgm:t>
    </dgm:pt>
    <dgm:pt modelId="{80686F59-4086-4481-8D3F-E46EBFCBB8BE}">
      <dgm:prSet/>
      <dgm:spPr/>
      <dgm:t>
        <a:bodyPr/>
        <a:lstStyle/>
        <a:p>
          <a:r>
            <a:rPr lang="en-US" b="1"/>
            <a:t>Connectivity: </a:t>
          </a:r>
          <a:r>
            <a:rPr lang="en-US"/>
            <a:t>Integrate with on-premise data centers.</a:t>
          </a:r>
        </a:p>
      </dgm:t>
    </dgm:pt>
    <dgm:pt modelId="{36C7FB70-025D-4F7D-B747-5F4022198B98}" type="parTrans" cxnId="{27E6AAD1-ABC2-4C4B-80C6-DBCCFB927873}">
      <dgm:prSet/>
      <dgm:spPr/>
      <dgm:t>
        <a:bodyPr/>
        <a:lstStyle/>
        <a:p>
          <a:endParaRPr lang="en-US"/>
        </a:p>
      </dgm:t>
    </dgm:pt>
    <dgm:pt modelId="{5F3C108B-D36C-4D44-9FF6-044C749D398A}" type="sibTrans" cxnId="{27E6AAD1-ABC2-4C4B-80C6-DBCCFB927873}">
      <dgm:prSet/>
      <dgm:spPr/>
      <dgm:t>
        <a:bodyPr/>
        <a:lstStyle/>
        <a:p>
          <a:endParaRPr lang="en-US"/>
        </a:p>
      </dgm:t>
    </dgm:pt>
    <dgm:pt modelId="{25A1C682-53E2-41CB-A74B-CB74C3306EC0}" type="pres">
      <dgm:prSet presAssocID="{13691749-6EE2-469C-A23E-14EEC09A359E}" presName="vert0" presStyleCnt="0">
        <dgm:presLayoutVars>
          <dgm:dir/>
          <dgm:animOne val="branch"/>
          <dgm:animLvl val="lvl"/>
        </dgm:presLayoutVars>
      </dgm:prSet>
      <dgm:spPr/>
    </dgm:pt>
    <dgm:pt modelId="{A0BAEE18-641D-463A-8560-C5D3483EC4A7}" type="pres">
      <dgm:prSet presAssocID="{10F9D150-AF87-462F-B515-70ED4BD462D1}" presName="thickLine" presStyleLbl="alignNode1" presStyleIdx="0" presStyleCnt="4"/>
      <dgm:spPr/>
    </dgm:pt>
    <dgm:pt modelId="{0FD59687-4705-4C82-9D16-2B6CA4FF0FFD}" type="pres">
      <dgm:prSet presAssocID="{10F9D150-AF87-462F-B515-70ED4BD462D1}" presName="horz1" presStyleCnt="0"/>
      <dgm:spPr/>
    </dgm:pt>
    <dgm:pt modelId="{A0AE9E6F-EDE9-460A-8B0B-6DE51F916207}" type="pres">
      <dgm:prSet presAssocID="{10F9D150-AF87-462F-B515-70ED4BD462D1}" presName="tx1" presStyleLbl="revTx" presStyleIdx="0" presStyleCnt="4"/>
      <dgm:spPr/>
    </dgm:pt>
    <dgm:pt modelId="{8D5146E2-FA95-45BB-848A-0C70D70D5276}" type="pres">
      <dgm:prSet presAssocID="{10F9D150-AF87-462F-B515-70ED4BD462D1}" presName="vert1" presStyleCnt="0"/>
      <dgm:spPr/>
    </dgm:pt>
    <dgm:pt modelId="{2BAA3D2A-12B9-4071-AA50-9FDDF5C7B587}" type="pres">
      <dgm:prSet presAssocID="{1B41D45B-6ECE-435F-A391-6F244562E6FC}" presName="thickLine" presStyleLbl="alignNode1" presStyleIdx="1" presStyleCnt="4"/>
      <dgm:spPr/>
    </dgm:pt>
    <dgm:pt modelId="{8EC44BE1-916E-41C4-BE23-932435D8AF89}" type="pres">
      <dgm:prSet presAssocID="{1B41D45B-6ECE-435F-A391-6F244562E6FC}" presName="horz1" presStyleCnt="0"/>
      <dgm:spPr/>
    </dgm:pt>
    <dgm:pt modelId="{578AC29F-86AB-42E5-BA0C-06F58C63B9B8}" type="pres">
      <dgm:prSet presAssocID="{1B41D45B-6ECE-435F-A391-6F244562E6FC}" presName="tx1" presStyleLbl="revTx" presStyleIdx="1" presStyleCnt="4"/>
      <dgm:spPr/>
    </dgm:pt>
    <dgm:pt modelId="{06A211B7-2F03-4BA0-BCE8-AF9DC953B35B}" type="pres">
      <dgm:prSet presAssocID="{1B41D45B-6ECE-435F-A391-6F244562E6FC}" presName="vert1" presStyleCnt="0"/>
      <dgm:spPr/>
    </dgm:pt>
    <dgm:pt modelId="{7389DCAC-4CEF-43D4-A719-189F0A0F902C}" type="pres">
      <dgm:prSet presAssocID="{14CBA83E-C2D7-4CA5-83AD-1BC8E6AC1DCF}" presName="thickLine" presStyleLbl="alignNode1" presStyleIdx="2" presStyleCnt="4"/>
      <dgm:spPr/>
    </dgm:pt>
    <dgm:pt modelId="{397A687D-B689-4726-8B78-06691F19B1AF}" type="pres">
      <dgm:prSet presAssocID="{14CBA83E-C2D7-4CA5-83AD-1BC8E6AC1DCF}" presName="horz1" presStyleCnt="0"/>
      <dgm:spPr/>
    </dgm:pt>
    <dgm:pt modelId="{832B1C66-D96E-4280-8500-45C6EA12B22D}" type="pres">
      <dgm:prSet presAssocID="{14CBA83E-C2D7-4CA5-83AD-1BC8E6AC1DCF}" presName="tx1" presStyleLbl="revTx" presStyleIdx="2" presStyleCnt="4"/>
      <dgm:spPr/>
    </dgm:pt>
    <dgm:pt modelId="{F62266FA-95CE-40EB-874F-0A8EE61D2178}" type="pres">
      <dgm:prSet presAssocID="{14CBA83E-C2D7-4CA5-83AD-1BC8E6AC1DCF}" presName="vert1" presStyleCnt="0"/>
      <dgm:spPr/>
    </dgm:pt>
    <dgm:pt modelId="{6611C7F6-8C2B-4CBC-83A2-126F8E0ED77C}" type="pres">
      <dgm:prSet presAssocID="{80686F59-4086-4481-8D3F-E46EBFCBB8BE}" presName="thickLine" presStyleLbl="alignNode1" presStyleIdx="3" presStyleCnt="4"/>
      <dgm:spPr/>
    </dgm:pt>
    <dgm:pt modelId="{CDBF6BD5-E899-4D69-BD2D-F1AC34AD97FF}" type="pres">
      <dgm:prSet presAssocID="{80686F59-4086-4481-8D3F-E46EBFCBB8BE}" presName="horz1" presStyleCnt="0"/>
      <dgm:spPr/>
    </dgm:pt>
    <dgm:pt modelId="{65EED463-2367-4CC8-8BB7-AB95C875E727}" type="pres">
      <dgm:prSet presAssocID="{80686F59-4086-4481-8D3F-E46EBFCBB8BE}" presName="tx1" presStyleLbl="revTx" presStyleIdx="3" presStyleCnt="4"/>
      <dgm:spPr/>
    </dgm:pt>
    <dgm:pt modelId="{56C370BE-D817-4B0B-B5FB-8421D58F77DA}" type="pres">
      <dgm:prSet presAssocID="{80686F59-4086-4481-8D3F-E46EBFCBB8BE}" presName="vert1" presStyleCnt="0"/>
      <dgm:spPr/>
    </dgm:pt>
  </dgm:ptLst>
  <dgm:cxnLst>
    <dgm:cxn modelId="{7D5B6300-45FE-4E84-AEBC-38B06D5546A8}" type="presOf" srcId="{13691749-6EE2-469C-A23E-14EEC09A359E}" destId="{25A1C682-53E2-41CB-A74B-CB74C3306EC0}" srcOrd="0" destOrd="0" presId="urn:microsoft.com/office/officeart/2008/layout/LinedList"/>
    <dgm:cxn modelId="{43910701-F33F-47E2-88D8-57A6E7D25FBE}" type="presOf" srcId="{10F9D150-AF87-462F-B515-70ED4BD462D1}" destId="{A0AE9E6F-EDE9-460A-8B0B-6DE51F916207}" srcOrd="0" destOrd="0" presId="urn:microsoft.com/office/officeart/2008/layout/LinedList"/>
    <dgm:cxn modelId="{9AC71913-5192-4899-AF99-89542AEDDE2B}" type="presOf" srcId="{80686F59-4086-4481-8D3F-E46EBFCBB8BE}" destId="{65EED463-2367-4CC8-8BB7-AB95C875E727}" srcOrd="0" destOrd="0" presId="urn:microsoft.com/office/officeart/2008/layout/LinedList"/>
    <dgm:cxn modelId="{25803126-15D1-430D-9F53-EB5A1328DF9B}" type="presOf" srcId="{1B41D45B-6ECE-435F-A391-6F244562E6FC}" destId="{578AC29F-86AB-42E5-BA0C-06F58C63B9B8}" srcOrd="0" destOrd="0" presId="urn:microsoft.com/office/officeart/2008/layout/LinedList"/>
    <dgm:cxn modelId="{FA14AE2F-B22C-49B5-AA8F-F3063F4FA1AF}" srcId="{13691749-6EE2-469C-A23E-14EEC09A359E}" destId="{10F9D150-AF87-462F-B515-70ED4BD462D1}" srcOrd="0" destOrd="0" parTransId="{139E4871-4713-4BC6-8EBE-E93C5478EDFA}" sibTransId="{6C6F4B18-66A5-4C9F-B0E5-34E403C3D3BE}"/>
    <dgm:cxn modelId="{066CF14E-5F1E-45D6-97A3-135BF4EF5FC4}" type="presOf" srcId="{14CBA83E-C2D7-4CA5-83AD-1BC8E6AC1DCF}" destId="{832B1C66-D96E-4280-8500-45C6EA12B22D}" srcOrd="0" destOrd="0" presId="urn:microsoft.com/office/officeart/2008/layout/LinedList"/>
    <dgm:cxn modelId="{73EE59AF-EC2C-4A74-9F6C-4261C055C528}" srcId="{13691749-6EE2-469C-A23E-14EEC09A359E}" destId="{14CBA83E-C2D7-4CA5-83AD-1BC8E6AC1DCF}" srcOrd="2" destOrd="0" parTransId="{44F7A6A4-91EE-4F19-84AF-C30475EA6C26}" sibTransId="{5F44E6ED-E933-40C4-A35E-5D69E860FEAF}"/>
    <dgm:cxn modelId="{E31890B7-0529-4AA1-AB84-125F15618096}" srcId="{13691749-6EE2-469C-A23E-14EEC09A359E}" destId="{1B41D45B-6ECE-435F-A391-6F244562E6FC}" srcOrd="1" destOrd="0" parTransId="{25F8DDA4-68B7-40FB-9BDE-CA7F2FEEC5BF}" sibTransId="{EEC837C3-20A8-448C-85F0-7BCFC44EAF66}"/>
    <dgm:cxn modelId="{27E6AAD1-ABC2-4C4B-80C6-DBCCFB927873}" srcId="{13691749-6EE2-469C-A23E-14EEC09A359E}" destId="{80686F59-4086-4481-8D3F-E46EBFCBB8BE}" srcOrd="3" destOrd="0" parTransId="{36C7FB70-025D-4F7D-B747-5F4022198B98}" sibTransId="{5F3C108B-D36C-4D44-9FF6-044C749D398A}"/>
    <dgm:cxn modelId="{D32D042A-DB5C-48A4-9250-53FC41052453}" type="presParOf" srcId="{25A1C682-53E2-41CB-A74B-CB74C3306EC0}" destId="{A0BAEE18-641D-463A-8560-C5D3483EC4A7}" srcOrd="0" destOrd="0" presId="urn:microsoft.com/office/officeart/2008/layout/LinedList"/>
    <dgm:cxn modelId="{ED39A5D2-773F-4A92-B854-6D1D16776B8F}" type="presParOf" srcId="{25A1C682-53E2-41CB-A74B-CB74C3306EC0}" destId="{0FD59687-4705-4C82-9D16-2B6CA4FF0FFD}" srcOrd="1" destOrd="0" presId="urn:microsoft.com/office/officeart/2008/layout/LinedList"/>
    <dgm:cxn modelId="{B16D26F8-0FB3-4215-A954-80233C91AD68}" type="presParOf" srcId="{0FD59687-4705-4C82-9D16-2B6CA4FF0FFD}" destId="{A0AE9E6F-EDE9-460A-8B0B-6DE51F916207}" srcOrd="0" destOrd="0" presId="urn:microsoft.com/office/officeart/2008/layout/LinedList"/>
    <dgm:cxn modelId="{9EA0EE09-0F60-48C9-ACE5-5A38C3B4CC28}" type="presParOf" srcId="{0FD59687-4705-4C82-9D16-2B6CA4FF0FFD}" destId="{8D5146E2-FA95-45BB-848A-0C70D70D5276}" srcOrd="1" destOrd="0" presId="urn:microsoft.com/office/officeart/2008/layout/LinedList"/>
    <dgm:cxn modelId="{3E71194B-1BD1-4055-AD2D-B71680A5F933}" type="presParOf" srcId="{25A1C682-53E2-41CB-A74B-CB74C3306EC0}" destId="{2BAA3D2A-12B9-4071-AA50-9FDDF5C7B587}" srcOrd="2" destOrd="0" presId="urn:microsoft.com/office/officeart/2008/layout/LinedList"/>
    <dgm:cxn modelId="{25DDC244-D5A5-4316-9BFF-D745527155F6}" type="presParOf" srcId="{25A1C682-53E2-41CB-A74B-CB74C3306EC0}" destId="{8EC44BE1-916E-41C4-BE23-932435D8AF89}" srcOrd="3" destOrd="0" presId="urn:microsoft.com/office/officeart/2008/layout/LinedList"/>
    <dgm:cxn modelId="{CA2A3910-77DC-4047-8261-FD0B4A32A750}" type="presParOf" srcId="{8EC44BE1-916E-41C4-BE23-932435D8AF89}" destId="{578AC29F-86AB-42E5-BA0C-06F58C63B9B8}" srcOrd="0" destOrd="0" presId="urn:microsoft.com/office/officeart/2008/layout/LinedList"/>
    <dgm:cxn modelId="{E534A677-75AB-4610-9CDC-4BC257291CCC}" type="presParOf" srcId="{8EC44BE1-916E-41C4-BE23-932435D8AF89}" destId="{06A211B7-2F03-4BA0-BCE8-AF9DC953B35B}" srcOrd="1" destOrd="0" presId="urn:microsoft.com/office/officeart/2008/layout/LinedList"/>
    <dgm:cxn modelId="{6FE08324-2AF3-4941-A3E4-DC55170425B8}" type="presParOf" srcId="{25A1C682-53E2-41CB-A74B-CB74C3306EC0}" destId="{7389DCAC-4CEF-43D4-A719-189F0A0F902C}" srcOrd="4" destOrd="0" presId="urn:microsoft.com/office/officeart/2008/layout/LinedList"/>
    <dgm:cxn modelId="{79A5F935-5E22-4374-B94E-49610482C02C}" type="presParOf" srcId="{25A1C682-53E2-41CB-A74B-CB74C3306EC0}" destId="{397A687D-B689-4726-8B78-06691F19B1AF}" srcOrd="5" destOrd="0" presId="urn:microsoft.com/office/officeart/2008/layout/LinedList"/>
    <dgm:cxn modelId="{73F7B073-0EBC-4DFA-BAF9-8115BB3E73A5}" type="presParOf" srcId="{397A687D-B689-4726-8B78-06691F19B1AF}" destId="{832B1C66-D96E-4280-8500-45C6EA12B22D}" srcOrd="0" destOrd="0" presId="urn:microsoft.com/office/officeart/2008/layout/LinedList"/>
    <dgm:cxn modelId="{29853A02-97E0-4F44-9749-AC9313BD2173}" type="presParOf" srcId="{397A687D-B689-4726-8B78-06691F19B1AF}" destId="{F62266FA-95CE-40EB-874F-0A8EE61D2178}" srcOrd="1" destOrd="0" presId="urn:microsoft.com/office/officeart/2008/layout/LinedList"/>
    <dgm:cxn modelId="{7F63C4B9-8C60-4EE2-AF20-FF0D1FF6E533}" type="presParOf" srcId="{25A1C682-53E2-41CB-A74B-CB74C3306EC0}" destId="{6611C7F6-8C2B-4CBC-83A2-126F8E0ED77C}" srcOrd="6" destOrd="0" presId="urn:microsoft.com/office/officeart/2008/layout/LinedList"/>
    <dgm:cxn modelId="{154D3445-609A-4DD4-A281-C303D70888C0}" type="presParOf" srcId="{25A1C682-53E2-41CB-A74B-CB74C3306EC0}" destId="{CDBF6BD5-E899-4D69-BD2D-F1AC34AD97FF}" srcOrd="7" destOrd="0" presId="urn:microsoft.com/office/officeart/2008/layout/LinedList"/>
    <dgm:cxn modelId="{8D5B5F8D-F6C3-4AB9-919C-75588B24960B}" type="presParOf" srcId="{CDBF6BD5-E899-4D69-BD2D-F1AC34AD97FF}" destId="{65EED463-2367-4CC8-8BB7-AB95C875E727}" srcOrd="0" destOrd="0" presId="urn:microsoft.com/office/officeart/2008/layout/LinedList"/>
    <dgm:cxn modelId="{1C673A75-BB5C-4D77-B002-C0EE22C988BA}" type="presParOf" srcId="{CDBF6BD5-E899-4D69-BD2D-F1AC34AD97FF}" destId="{56C370BE-D817-4B0B-B5FB-8421D58F77D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BA586E-1D1A-4E1D-A5AF-4153F2C8DE9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D48111-82B0-4E8E-9C13-87EB085AA536}">
      <dgm:prSet/>
      <dgm:spPr/>
      <dgm:t>
        <a:bodyPr/>
        <a:lstStyle/>
        <a:p>
          <a:r>
            <a:rPr lang="en-US" b="1" dirty="0"/>
            <a:t>Step 3 - </a:t>
          </a:r>
          <a:r>
            <a:rPr lang="en-US" b="1" dirty="0" err="1"/>
            <a:t>creat</a:t>
          </a:r>
          <a:r>
            <a:rPr lang="en-US" b="1" dirty="0"/>
            <a:t> Internet Gateway</a:t>
          </a:r>
          <a:endParaRPr lang="en-US" dirty="0"/>
        </a:p>
      </dgm:t>
    </dgm:pt>
    <dgm:pt modelId="{89D125C7-81D7-4105-8DFC-2B39DBC78731}" type="parTrans" cxnId="{BAE9D998-4A9E-4CAC-81A7-2661A1AE0CE3}">
      <dgm:prSet/>
      <dgm:spPr/>
      <dgm:t>
        <a:bodyPr/>
        <a:lstStyle/>
        <a:p>
          <a:endParaRPr lang="en-US"/>
        </a:p>
      </dgm:t>
    </dgm:pt>
    <dgm:pt modelId="{C0629B6B-6273-4CD2-8CFE-7E19C341F7FE}" type="sibTrans" cxnId="{BAE9D998-4A9E-4CAC-81A7-2661A1AE0CE3}">
      <dgm:prSet/>
      <dgm:spPr/>
      <dgm:t>
        <a:bodyPr/>
        <a:lstStyle/>
        <a:p>
          <a:endParaRPr lang="en-US"/>
        </a:p>
      </dgm:t>
    </dgm:pt>
    <dgm:pt modelId="{25C547E1-64C9-4FAA-9A14-037EA0AD3680}">
      <dgm:prSet/>
      <dgm:spPr/>
      <dgm:t>
        <a:bodyPr/>
        <a:lstStyle/>
        <a:p>
          <a:r>
            <a:rPr lang="en-US"/>
            <a:t>Go internet gatway tab</a:t>
          </a:r>
        </a:p>
      </dgm:t>
    </dgm:pt>
    <dgm:pt modelId="{F33AA61F-682A-4438-8CE0-4D80AF80486F}" type="parTrans" cxnId="{2D6B8EC3-B22D-4348-A495-21108F5F3BAB}">
      <dgm:prSet/>
      <dgm:spPr/>
      <dgm:t>
        <a:bodyPr/>
        <a:lstStyle/>
        <a:p>
          <a:endParaRPr lang="en-US"/>
        </a:p>
      </dgm:t>
    </dgm:pt>
    <dgm:pt modelId="{96149434-BC6B-4E8C-9780-4EC1A8BB65E0}" type="sibTrans" cxnId="{2D6B8EC3-B22D-4348-A495-21108F5F3BAB}">
      <dgm:prSet/>
      <dgm:spPr/>
      <dgm:t>
        <a:bodyPr/>
        <a:lstStyle/>
        <a:p>
          <a:endParaRPr lang="en-US"/>
        </a:p>
      </dgm:t>
    </dgm:pt>
    <dgm:pt modelId="{949D33EA-CC83-424A-9DC8-81ED6C1B032F}">
      <dgm:prSet/>
      <dgm:spPr/>
      <dgm:t>
        <a:bodyPr/>
        <a:lstStyle/>
        <a:p>
          <a:r>
            <a:rPr lang="en-US"/>
            <a:t>Select Create intent gateway button </a:t>
          </a:r>
        </a:p>
      </dgm:t>
    </dgm:pt>
    <dgm:pt modelId="{485E4393-8799-4429-9A54-84621D011AB1}" type="parTrans" cxnId="{895048AB-3E92-43D1-8C57-A8FB06A8CCCA}">
      <dgm:prSet/>
      <dgm:spPr/>
      <dgm:t>
        <a:bodyPr/>
        <a:lstStyle/>
        <a:p>
          <a:endParaRPr lang="en-US"/>
        </a:p>
      </dgm:t>
    </dgm:pt>
    <dgm:pt modelId="{8FAF2D11-6F27-4753-A396-95EA9A3233D3}" type="sibTrans" cxnId="{895048AB-3E92-43D1-8C57-A8FB06A8CCCA}">
      <dgm:prSet/>
      <dgm:spPr/>
      <dgm:t>
        <a:bodyPr/>
        <a:lstStyle/>
        <a:p>
          <a:endParaRPr lang="en-US"/>
        </a:p>
      </dgm:t>
    </dgm:pt>
    <dgm:pt modelId="{8102B3F4-33C0-45AA-B5FC-3C8549340B08}" type="pres">
      <dgm:prSet presAssocID="{B6BA586E-1D1A-4E1D-A5AF-4153F2C8DE9F}" presName="linear" presStyleCnt="0">
        <dgm:presLayoutVars>
          <dgm:animLvl val="lvl"/>
          <dgm:resizeHandles val="exact"/>
        </dgm:presLayoutVars>
      </dgm:prSet>
      <dgm:spPr/>
    </dgm:pt>
    <dgm:pt modelId="{98A78130-EF0D-474E-A8EC-16F614C2AC0D}" type="pres">
      <dgm:prSet presAssocID="{2DD48111-82B0-4E8E-9C13-87EB085AA5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51D5002-D799-42B7-9E4A-EBA7CCF0340B}" type="pres">
      <dgm:prSet presAssocID="{C0629B6B-6273-4CD2-8CFE-7E19C341F7FE}" presName="spacer" presStyleCnt="0"/>
      <dgm:spPr/>
    </dgm:pt>
    <dgm:pt modelId="{ED52976C-E65E-4B67-BD0B-CC9D2FC1F8A9}" type="pres">
      <dgm:prSet presAssocID="{25C547E1-64C9-4FAA-9A14-037EA0AD368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49C21F-B0FB-41B5-957B-F8DC87693CB3}" type="pres">
      <dgm:prSet presAssocID="{96149434-BC6B-4E8C-9780-4EC1A8BB65E0}" presName="spacer" presStyleCnt="0"/>
      <dgm:spPr/>
    </dgm:pt>
    <dgm:pt modelId="{917ACDD1-FFB6-4E1C-8691-A3D4ACC621CE}" type="pres">
      <dgm:prSet presAssocID="{949D33EA-CC83-424A-9DC8-81ED6C1B032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033A40C-78F2-438F-B09B-9C16A233CA77}" type="presOf" srcId="{B6BA586E-1D1A-4E1D-A5AF-4153F2C8DE9F}" destId="{8102B3F4-33C0-45AA-B5FC-3C8549340B08}" srcOrd="0" destOrd="0" presId="urn:microsoft.com/office/officeart/2005/8/layout/vList2"/>
    <dgm:cxn modelId="{2E291683-2B4D-43F8-87E7-689F3EF37FE7}" type="presOf" srcId="{2DD48111-82B0-4E8E-9C13-87EB085AA536}" destId="{98A78130-EF0D-474E-A8EC-16F614C2AC0D}" srcOrd="0" destOrd="0" presId="urn:microsoft.com/office/officeart/2005/8/layout/vList2"/>
    <dgm:cxn modelId="{BAE9D998-4A9E-4CAC-81A7-2661A1AE0CE3}" srcId="{B6BA586E-1D1A-4E1D-A5AF-4153F2C8DE9F}" destId="{2DD48111-82B0-4E8E-9C13-87EB085AA536}" srcOrd="0" destOrd="0" parTransId="{89D125C7-81D7-4105-8DFC-2B39DBC78731}" sibTransId="{C0629B6B-6273-4CD2-8CFE-7E19C341F7FE}"/>
    <dgm:cxn modelId="{895048AB-3E92-43D1-8C57-A8FB06A8CCCA}" srcId="{B6BA586E-1D1A-4E1D-A5AF-4153F2C8DE9F}" destId="{949D33EA-CC83-424A-9DC8-81ED6C1B032F}" srcOrd="2" destOrd="0" parTransId="{485E4393-8799-4429-9A54-84621D011AB1}" sibTransId="{8FAF2D11-6F27-4753-A396-95EA9A3233D3}"/>
    <dgm:cxn modelId="{2D6B8EC3-B22D-4348-A495-21108F5F3BAB}" srcId="{B6BA586E-1D1A-4E1D-A5AF-4153F2C8DE9F}" destId="{25C547E1-64C9-4FAA-9A14-037EA0AD3680}" srcOrd="1" destOrd="0" parTransId="{F33AA61F-682A-4438-8CE0-4D80AF80486F}" sibTransId="{96149434-BC6B-4E8C-9780-4EC1A8BB65E0}"/>
    <dgm:cxn modelId="{349757D7-8C9C-4D69-85C2-B65B3A1DE2C3}" type="presOf" srcId="{949D33EA-CC83-424A-9DC8-81ED6C1B032F}" destId="{917ACDD1-FFB6-4E1C-8691-A3D4ACC621CE}" srcOrd="0" destOrd="0" presId="urn:microsoft.com/office/officeart/2005/8/layout/vList2"/>
    <dgm:cxn modelId="{1A3920FA-0B48-49F8-AE5B-32B8302A8B48}" type="presOf" srcId="{25C547E1-64C9-4FAA-9A14-037EA0AD3680}" destId="{ED52976C-E65E-4B67-BD0B-CC9D2FC1F8A9}" srcOrd="0" destOrd="0" presId="urn:microsoft.com/office/officeart/2005/8/layout/vList2"/>
    <dgm:cxn modelId="{F5BC37BE-130C-4555-87D6-ABF3D92656C1}" type="presParOf" srcId="{8102B3F4-33C0-45AA-B5FC-3C8549340B08}" destId="{98A78130-EF0D-474E-A8EC-16F614C2AC0D}" srcOrd="0" destOrd="0" presId="urn:microsoft.com/office/officeart/2005/8/layout/vList2"/>
    <dgm:cxn modelId="{F4E95716-0F06-4F04-AF3C-A36992DA8AF1}" type="presParOf" srcId="{8102B3F4-33C0-45AA-B5FC-3C8549340B08}" destId="{B51D5002-D799-42B7-9E4A-EBA7CCF0340B}" srcOrd="1" destOrd="0" presId="urn:microsoft.com/office/officeart/2005/8/layout/vList2"/>
    <dgm:cxn modelId="{F531D876-A72A-4DED-97B4-13379EFC93FA}" type="presParOf" srcId="{8102B3F4-33C0-45AA-B5FC-3C8549340B08}" destId="{ED52976C-E65E-4B67-BD0B-CC9D2FC1F8A9}" srcOrd="2" destOrd="0" presId="urn:microsoft.com/office/officeart/2005/8/layout/vList2"/>
    <dgm:cxn modelId="{EA130A0E-9232-4177-92EE-808232437BCA}" type="presParOf" srcId="{8102B3F4-33C0-45AA-B5FC-3C8549340B08}" destId="{B749C21F-B0FB-41B5-957B-F8DC87693CB3}" srcOrd="3" destOrd="0" presId="urn:microsoft.com/office/officeart/2005/8/layout/vList2"/>
    <dgm:cxn modelId="{8AAB1866-D61E-4BBC-AD13-446E02FDDD91}" type="presParOf" srcId="{8102B3F4-33C0-45AA-B5FC-3C8549340B08}" destId="{917ACDD1-FFB6-4E1C-8691-A3D4ACC621C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C7F08-3C4E-45D9-B0C2-DE6F8CF64831}">
      <dsp:nvSpPr>
        <dsp:cNvPr id="0" name=""/>
        <dsp:cNvSpPr/>
      </dsp:nvSpPr>
      <dsp:spPr>
        <a:xfrm>
          <a:off x="0" y="179306"/>
          <a:ext cx="6713552" cy="1207439"/>
        </a:xfrm>
        <a:prstGeom prst="right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Route Table contains a set of rules, called route which helps us to route the network traffic.</a:t>
          </a:r>
        </a:p>
      </dsp:txBody>
      <dsp:txXfrm>
        <a:off x="0" y="179306"/>
        <a:ext cx="4362265" cy="1207439"/>
      </dsp:txXfrm>
    </dsp:sp>
    <dsp:sp modelId="{6D98810D-5CA2-4934-8B3B-3C750E0EA9C6}">
      <dsp:nvSpPr>
        <dsp:cNvPr id="0" name=""/>
        <dsp:cNvSpPr/>
      </dsp:nvSpPr>
      <dsp:spPr>
        <a:xfrm>
          <a:off x="0" y="1455866"/>
          <a:ext cx="6713552" cy="1207439"/>
        </a:xfrm>
        <a:prstGeom prst="rightArrowCallout">
          <a:avLst/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single VPC can have as many as route tables it requires.</a:t>
          </a:r>
        </a:p>
      </dsp:txBody>
      <dsp:txXfrm>
        <a:off x="0" y="1455866"/>
        <a:ext cx="4362265" cy="1207439"/>
      </dsp:txXfrm>
    </dsp:sp>
    <dsp:sp modelId="{F9E403D7-E919-4481-8007-3F934A898F92}">
      <dsp:nvSpPr>
        <dsp:cNvPr id="0" name=""/>
        <dsp:cNvSpPr/>
      </dsp:nvSpPr>
      <dsp:spPr>
        <a:xfrm>
          <a:off x="0" y="2732425"/>
          <a:ext cx="6713552" cy="1207439"/>
        </a:xfrm>
        <a:prstGeom prst="rightArrowCallou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the dependencies are attached to the route table then they can't be deleted.</a:t>
          </a:r>
        </a:p>
      </dsp:txBody>
      <dsp:txXfrm>
        <a:off x="0" y="2732425"/>
        <a:ext cx="4362265" cy="1207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AEE18-641D-463A-8560-C5D3483EC4A7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E9E6F-EDE9-460A-8B0B-6DE51F916207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Securit</a:t>
          </a:r>
          <a:r>
            <a:rPr lang="en-US" sz="3800" kern="1200"/>
            <a:t>y: Complete control over network.</a:t>
          </a:r>
        </a:p>
      </dsp:txBody>
      <dsp:txXfrm>
        <a:off x="0" y="0"/>
        <a:ext cx="6291714" cy="1382683"/>
      </dsp:txXfrm>
    </dsp:sp>
    <dsp:sp modelId="{2BAA3D2A-12B9-4071-AA50-9FDDF5C7B587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AC29F-86AB-42E5-BA0C-06F58C63B9B8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Customization</a:t>
          </a:r>
          <a:r>
            <a:rPr lang="en-US" sz="3800" kern="1200" dirty="0"/>
            <a:t>: Define own subnets, gateways.</a:t>
          </a:r>
        </a:p>
      </dsp:txBody>
      <dsp:txXfrm>
        <a:off x="0" y="1382683"/>
        <a:ext cx="6291714" cy="1382683"/>
      </dsp:txXfrm>
    </dsp:sp>
    <dsp:sp modelId="{7389DCAC-4CEF-43D4-A719-189F0A0F902C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B1C66-D96E-4280-8500-45C6EA12B22D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Isolation</a:t>
          </a:r>
          <a:r>
            <a:rPr lang="en-US" sz="3800" kern="1200"/>
            <a:t>: Dedicated cloud environment.</a:t>
          </a:r>
        </a:p>
      </dsp:txBody>
      <dsp:txXfrm>
        <a:off x="0" y="2765367"/>
        <a:ext cx="6291714" cy="1382683"/>
      </dsp:txXfrm>
    </dsp:sp>
    <dsp:sp modelId="{6611C7F6-8C2B-4CBC-83A2-126F8E0ED77C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ED463-2367-4CC8-8BB7-AB95C875E727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Connectivity: </a:t>
          </a:r>
          <a:r>
            <a:rPr lang="en-US" sz="3800" kern="1200"/>
            <a:t>Integrate with on-premise data centers.</a:t>
          </a:r>
        </a:p>
      </dsp:txBody>
      <dsp:txXfrm>
        <a:off x="0" y="4148051"/>
        <a:ext cx="6291714" cy="1382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78130-EF0D-474E-A8EC-16F614C2AC0D}">
      <dsp:nvSpPr>
        <dsp:cNvPr id="0" name=""/>
        <dsp:cNvSpPr/>
      </dsp:nvSpPr>
      <dsp:spPr>
        <a:xfrm>
          <a:off x="0" y="34293"/>
          <a:ext cx="7485413" cy="7370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Step 3 - </a:t>
          </a:r>
          <a:r>
            <a:rPr lang="en-US" sz="3000" b="1" kern="1200" dirty="0" err="1"/>
            <a:t>creat</a:t>
          </a:r>
          <a:r>
            <a:rPr lang="en-US" sz="3000" b="1" kern="1200" dirty="0"/>
            <a:t> Internet Gateway</a:t>
          </a:r>
          <a:endParaRPr lang="en-US" sz="3000" kern="1200" dirty="0"/>
        </a:p>
      </dsp:txBody>
      <dsp:txXfrm>
        <a:off x="35982" y="70275"/>
        <a:ext cx="7413449" cy="665135"/>
      </dsp:txXfrm>
    </dsp:sp>
    <dsp:sp modelId="{ED52976C-E65E-4B67-BD0B-CC9D2FC1F8A9}">
      <dsp:nvSpPr>
        <dsp:cNvPr id="0" name=""/>
        <dsp:cNvSpPr/>
      </dsp:nvSpPr>
      <dsp:spPr>
        <a:xfrm>
          <a:off x="0" y="857793"/>
          <a:ext cx="7485413" cy="737099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Go internet gatway tab</a:t>
          </a:r>
        </a:p>
      </dsp:txBody>
      <dsp:txXfrm>
        <a:off x="35982" y="893775"/>
        <a:ext cx="7413449" cy="665135"/>
      </dsp:txXfrm>
    </dsp:sp>
    <dsp:sp modelId="{917ACDD1-FFB6-4E1C-8691-A3D4ACC621CE}">
      <dsp:nvSpPr>
        <dsp:cNvPr id="0" name=""/>
        <dsp:cNvSpPr/>
      </dsp:nvSpPr>
      <dsp:spPr>
        <a:xfrm>
          <a:off x="0" y="1681293"/>
          <a:ext cx="7485413" cy="737099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Select Create intent gateway button </a:t>
          </a:r>
        </a:p>
      </dsp:txBody>
      <dsp:txXfrm>
        <a:off x="35982" y="1717275"/>
        <a:ext cx="7413449" cy="665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B828-8AED-4094-85AE-DB1F9D11A1CF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D51B2-210F-4B3F-A9BB-B1AFC944B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32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D51B2-210F-4B3F-A9BB-B1AFC944BD1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18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BE0FA-C7F3-FAF3-30AF-11A12DB30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3079-721A-5C9E-5978-49ED07408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84EB4-5750-E6A8-BA2E-E5A49637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E7A5D-B0CC-3540-F552-EAA84A784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F1632-35FB-C2EF-6A34-EEF2CA54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97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361A-3D59-DB6F-C899-303B9D90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23659-F6B2-2B25-770A-AB0FB9E02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CFDC7-265B-BB82-E848-57C2D9F98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04C12-63B0-8741-850F-6AE58C8B9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8C15A-8611-40FC-B3D9-7D685CB4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7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FE387-0B69-AFF0-55F3-ED550E0D6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9BB82-45E4-BFA6-CD1D-12F8BF08D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743A6-12C5-EE1C-104F-4599A299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12CE8-8B10-F703-3B1A-6AED3D58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99522-A27E-10EE-83E1-A4AF62AA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5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33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CE03-AC14-F500-9C88-5EB2528B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5314A-6E27-F3A9-CA9B-A3DF502A5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BFD76-870D-2100-D579-B0E90EE16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0FF3-7A78-F6AC-713D-7B6DF7CC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B422D-82C2-9A64-AE26-5723FBDD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86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AC95-C900-8A88-9F25-3574F91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2621-C2A2-27DA-480C-D8C3DBCC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601B-27B1-75D4-6BCD-BAACDF3E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D133D-FCEC-BEC4-0C43-FC24CF81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38AA-DC91-0A4D-805D-471B906D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AF12-73F2-F829-08B5-25408E9F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3119-8507-8B8C-4F48-77C062BAA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C0DCA-ACFA-A6A1-4C1F-B113D33B6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F0A4A-BCDA-5CEE-A456-5A4D38EF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AC4D5-DE16-A4FE-09D1-13590FE4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21E7F-27D7-E7F8-262C-E4F377CB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86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3F9F-724F-83C4-4E03-F69916CD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4E4D7-3BA1-A930-D2A0-A9F9669B0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52330-4D92-5075-8ACB-5D80C1B56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D981EA-3688-6BDE-F5B6-43270A3A7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FF973-ADA9-5F34-134E-65B40EC77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FEABE-6A91-D4EB-7F1A-3EACAE3D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ED6E0F-1999-F66C-CA85-5390334A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C3BED-0CB0-E80B-F534-56D05921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4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4708-8A95-4F58-A1B1-AD406200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C30E3-5403-8BAD-E05C-33783FC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73207-B0ED-8644-357D-88EF3B5A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C1DF1-806A-D33D-CC66-FA1A82CB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5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3BD41-F75F-204A-EE0E-B80A41DD3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81DA0-F269-74A8-5025-D2A5FFF8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95054-33FB-0B75-22E4-751C0B13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31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5355-9A73-D7AE-738D-19C9AEBA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360ED-8856-81BB-408A-D0E46D760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0422B-7795-5720-1447-7C6A1F79B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A3F0F-BCE2-C49E-2BDA-4F314648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EAD4D-6039-1F12-C3DA-2EC6EA83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08085-E6F3-1790-20F7-F905A310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34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CAC5-CF4D-8B9B-C978-6365B67EF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B0EF3-3225-814E-B140-E0E46DAB7D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DA5E4-80AF-F98B-FFDD-CBA5BE3B2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5CC42-C4DC-46BA-8F43-AB3D668B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EC91B-E1F0-C46C-CAF5-DFFBF146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78450-B4FB-104A-07CE-819878A8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91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CB4D8-0C71-9F37-543D-570CA819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4C4C4-FE4B-FD66-7E89-377E7DB5C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DC910-6972-0C02-F60E-9A3C7D322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D0CB1-1894-41A0-BD66-DB8CFEAA237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D774E-FFD0-BC12-FCB8-A77BA9F72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854E8-E095-D45F-F1FB-F7B9A45E7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A8D3B2-4DEB-443D-A5FF-D0D1765E928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1066F-E36F-7155-08F4-8DA435CBFE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4401" y="339725"/>
            <a:ext cx="3458633" cy="5349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795AC2-539A-E1B2-E81B-BC4600D83059}"/>
              </a:ext>
            </a:extLst>
          </p:cNvPr>
          <p:cNvGrpSpPr/>
          <p:nvPr/>
        </p:nvGrpSpPr>
        <p:grpSpPr>
          <a:xfrm>
            <a:off x="520700" y="228600"/>
            <a:ext cx="2076451" cy="1066800"/>
            <a:chOff x="520700" y="228600"/>
            <a:chExt cx="2527300" cy="1120269"/>
          </a:xfrm>
        </p:grpSpPr>
        <p:pic>
          <p:nvPicPr>
            <p:cNvPr id="9" name="Picture 2" descr="http://www.skillingindia.com/wp-content/uploads/2012/12/NSDC-logo.jpg">
              <a:extLst>
                <a:ext uri="{FF2B5EF4-FFF2-40B4-BE49-F238E27FC236}">
                  <a16:creationId xmlns:a16="http://schemas.microsoft.com/office/drawing/2014/main" id="{75F64959-9BEF-30DD-22C2-8F76CB51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600" y="272052"/>
              <a:ext cx="2438400" cy="107681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9DBC34F6-EC8F-79C8-A474-2DC249153021}"/>
                </a:ext>
              </a:extLst>
            </p:cNvPr>
            <p:cNvSpPr txBox="1"/>
            <p:nvPr/>
          </p:nvSpPr>
          <p:spPr>
            <a:xfrm>
              <a:off x="520700" y="228600"/>
              <a:ext cx="2336658" cy="261730"/>
            </a:xfrm>
            <a:prstGeom prst="rect">
              <a:avLst/>
            </a:prstGeom>
          </p:spPr>
          <p:txBody>
            <a:bodyPr>
              <a:normAutofit fontScale="8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Funded Partner of NSDC</a:t>
              </a:r>
            </a:p>
          </p:txBody>
        </p:sp>
      </p:grpSp>
      <p:pic>
        <p:nvPicPr>
          <p:cNvPr id="11" name="Picture 12" descr="PMKVY.png">
            <a:extLst>
              <a:ext uri="{FF2B5EF4-FFF2-40B4-BE49-F238E27FC236}">
                <a16:creationId xmlns:a16="http://schemas.microsoft.com/office/drawing/2014/main" id="{702718C2-0713-6107-15D2-F0BC007EED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1" y="228600"/>
            <a:ext cx="1225551" cy="6096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63898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microsoft.com/office/2017/06/relationships/model3d" Target="../media/model3d1.glb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9C72DAD-1A69-11A1-332C-0285AB35B5E9}"/>
              </a:ext>
            </a:extLst>
          </p:cNvPr>
          <p:cNvSpPr/>
          <p:nvPr/>
        </p:nvSpPr>
        <p:spPr>
          <a:xfrm>
            <a:off x="837144" y="1725048"/>
            <a:ext cx="7639664" cy="3588774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 hangingPunct="0">
              <a:lnSpc>
                <a:spcPct val="100000"/>
              </a:lnSpc>
              <a:spcBef>
                <a:spcPts val="700"/>
              </a:spcBef>
            </a:pPr>
            <a:endParaRPr lang="en-IN" sz="3200" kern="0" dirty="0">
              <a:solidFill>
                <a:srgbClr val="000000"/>
              </a:solidFill>
              <a:latin typeface="Arial"/>
            </a:endParaRPr>
          </a:p>
          <a:p>
            <a:pPr marL="342900" indent="-342900" algn="ctr" hangingPunct="0">
              <a:lnSpc>
                <a:spcPct val="100000"/>
              </a:lnSpc>
              <a:spcBef>
                <a:spcPts val="700"/>
              </a:spcBef>
            </a:pPr>
            <a:endParaRPr lang="en-IN" sz="3200" kern="0" dirty="0">
              <a:solidFill>
                <a:srgbClr val="000000"/>
              </a:solidFill>
              <a:latin typeface="Arial"/>
            </a:endParaRPr>
          </a:p>
          <a:p>
            <a:pPr marL="342900" indent="-342900" algn="ctr" hangingPunct="0">
              <a:lnSpc>
                <a:spcPct val="100000"/>
              </a:lnSpc>
              <a:spcBef>
                <a:spcPts val="700"/>
              </a:spcBef>
            </a:pPr>
            <a:r>
              <a:rPr lang="en-IN" sz="3200" b="1" kern="0" dirty="0">
                <a:solidFill>
                  <a:srgbClr val="000000"/>
                </a:solidFill>
                <a:latin typeface="Arial"/>
              </a:rPr>
              <a:t>   Sector   : IT-</a:t>
            </a:r>
            <a:r>
              <a:rPr lang="en-IN" sz="3200" b="1" kern="0" dirty="0" err="1">
                <a:solidFill>
                  <a:srgbClr val="000000"/>
                </a:solidFill>
                <a:latin typeface="Arial"/>
              </a:rPr>
              <a:t>ITes</a:t>
            </a:r>
            <a:endParaRPr lang="en-IN" sz="3200" kern="0" dirty="0">
              <a:solidFill>
                <a:srgbClr val="000000"/>
              </a:solidFill>
              <a:latin typeface="Arial"/>
            </a:endParaRPr>
          </a:p>
          <a:p>
            <a:pPr marL="342900" indent="-342900" algn="ctr" hangingPunct="0">
              <a:lnSpc>
                <a:spcPct val="100000"/>
              </a:lnSpc>
              <a:spcBef>
                <a:spcPts val="700"/>
              </a:spcBef>
            </a:pPr>
            <a:r>
              <a:rPr lang="en-IN" sz="3200" b="1" kern="0" dirty="0">
                <a:solidFill>
                  <a:srgbClr val="000000"/>
                </a:solidFill>
                <a:latin typeface="Arial"/>
              </a:rPr>
              <a:t>NOS No   : SSC/Q8112 </a:t>
            </a:r>
          </a:p>
          <a:p>
            <a:pPr marL="342900" indent="-342900" algn="ctr" hangingPunct="0">
              <a:lnSpc>
                <a:spcPct val="100000"/>
              </a:lnSpc>
              <a:spcBef>
                <a:spcPts val="700"/>
              </a:spcBef>
            </a:pPr>
            <a:r>
              <a:rPr lang="en-IN" sz="3200" b="1" kern="0" dirty="0">
                <a:solidFill>
                  <a:srgbClr val="000000"/>
                </a:solidFill>
                <a:latin typeface="Arial"/>
              </a:rPr>
              <a:t>Topic Name : VPC SET-UP </a:t>
            </a:r>
          </a:p>
          <a:p>
            <a:pPr algn="ctr"/>
            <a:endParaRPr lang="en-IN" sz="3200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F28751A-947F-E09F-6AFE-D01E369A1B8F}"/>
              </a:ext>
            </a:extLst>
          </p:cNvPr>
          <p:cNvSpPr txBox="1"/>
          <p:nvPr/>
        </p:nvSpPr>
        <p:spPr>
          <a:xfrm>
            <a:off x="4191459" y="6315944"/>
            <a:ext cx="2895603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Garamond" pitchFamily="18"/>
              </a:rPr>
              <a:t>PMKK, VIJAYAWADA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AA32B-87B3-605E-573B-DFE144ED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837" y="1257399"/>
            <a:ext cx="3496163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network">
            <a:extLst>
              <a:ext uri="{FF2B5EF4-FFF2-40B4-BE49-F238E27FC236}">
                <a16:creationId xmlns:a16="http://schemas.microsoft.com/office/drawing/2014/main" id="{7B04D8FB-F0DE-6C9B-4EB2-C23942264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5563"/>
          <a:stretch/>
        </p:blipFill>
        <p:spPr>
          <a:xfrm>
            <a:off x="2969342" y="2165684"/>
            <a:ext cx="6581810" cy="4469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C3168-A7E8-94C1-5E54-32F04DA57854}"/>
              </a:ext>
            </a:extLst>
          </p:cNvPr>
          <p:cNvSpPr txBox="1"/>
          <p:nvPr/>
        </p:nvSpPr>
        <p:spPr>
          <a:xfrm>
            <a:off x="1358900" y="1521712"/>
            <a:ext cx="9931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Title: </a:t>
            </a:r>
            <a:r>
              <a:rPr lang="en-US" sz="3200" b="1" dirty="0"/>
              <a:t>AWS VPC – Concept &amp; Step-by-Step Practical</a:t>
            </a:r>
            <a:endParaRPr lang="en-US" sz="3200" dirty="0"/>
          </a:p>
          <a:p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BAA30-A664-6BE8-6684-EF8567B13B09}"/>
              </a:ext>
            </a:extLst>
          </p:cNvPr>
          <p:cNvSpPr txBox="1"/>
          <p:nvPr/>
        </p:nvSpPr>
        <p:spPr>
          <a:xfrm>
            <a:off x="1092200" y="497185"/>
            <a:ext cx="87217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7200" dirty="0"/>
              <a:t> </a:t>
            </a:r>
            <a:r>
              <a:rPr lang="en-US" sz="7200" b="1" dirty="0"/>
              <a:t>AWS VPC </a:t>
            </a:r>
          </a:p>
        </p:txBody>
      </p:sp>
    </p:spTree>
    <p:extLst>
      <p:ext uri="{BB962C8B-B14F-4D97-AF65-F5344CB8AC3E}">
        <p14:creationId xmlns:p14="http://schemas.microsoft.com/office/powerpoint/2010/main" val="57317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30EAA-6AFF-7EF4-74AE-0EBEF4DB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334" y="1056991"/>
            <a:ext cx="8396266" cy="56914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F3517C-665B-894C-4FE5-AA7BEFA018CF}"/>
              </a:ext>
            </a:extLst>
          </p:cNvPr>
          <p:cNvGrpSpPr/>
          <p:nvPr/>
        </p:nvGrpSpPr>
        <p:grpSpPr>
          <a:xfrm>
            <a:off x="150661" y="1566048"/>
            <a:ext cx="3306523" cy="5291952"/>
            <a:chOff x="-990600" y="1611489"/>
            <a:chExt cx="3327400" cy="4461418"/>
          </a:xfrm>
        </p:grpSpPr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F6BA9424-6B78-640C-E10A-11FB42CCA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990600" y="1611489"/>
              <a:ext cx="3327400" cy="4461418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A64D2A45-396C-DA55-A98C-70D02BFE9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704850" y="2367063"/>
              <a:ext cx="2755900" cy="3644900"/>
            </a:xfrm>
            <a:prstGeom prst="flowChartProcess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Practical Setup - Step 1</a:t>
              </a:r>
            </a:p>
            <a:p>
              <a:pPr>
                <a:buNone/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Create a VPC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Go to VPC Dashboard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Click "Create VPC"</a:t>
              </a:r>
            </a:p>
            <a:p>
              <a:pPr algn="ctr"/>
              <a:endParaRPr lang="en-I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9FE861-753E-91BF-D8B6-623E2E93900E}"/>
              </a:ext>
            </a:extLst>
          </p:cNvPr>
          <p:cNvSpPr txBox="1"/>
          <p:nvPr/>
        </p:nvSpPr>
        <p:spPr>
          <a:xfrm>
            <a:off x="434618" y="2092947"/>
            <a:ext cx="146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VPC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83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E3E9B3-25C9-D1A9-299F-BEEF3319F03E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88869-F6EA-4151-D3C0-0DE1FD7F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" t="4932" r="-2865" b="-6967"/>
          <a:stretch/>
        </p:blipFill>
        <p:spPr>
          <a:xfrm>
            <a:off x="25051" y="1139868"/>
            <a:ext cx="12251785" cy="62025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A6C61A6-FC1A-7B52-75FC-09DFC799E063}"/>
              </a:ext>
            </a:extLst>
          </p:cNvPr>
          <p:cNvSpPr/>
          <p:nvPr/>
        </p:nvSpPr>
        <p:spPr>
          <a:xfrm flipH="1">
            <a:off x="4346530" y="1139868"/>
            <a:ext cx="3156559" cy="86429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Click "Create VPC"</a:t>
            </a:r>
            <a:endParaRPr lang="en-US" sz="1800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83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054C10E-0C0E-67F7-17A4-A816D45C28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63" t="-1227" r="863" b="52282"/>
          <a:stretch/>
        </p:blipFill>
        <p:spPr>
          <a:xfrm>
            <a:off x="-78093" y="1353436"/>
            <a:ext cx="12270093" cy="4624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2ADDC-25F7-8C37-0528-9444CEA57C7F}"/>
              </a:ext>
            </a:extLst>
          </p:cNvPr>
          <p:cNvSpPr txBox="1"/>
          <p:nvPr/>
        </p:nvSpPr>
        <p:spPr>
          <a:xfrm>
            <a:off x="2476500" y="23326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87FA0B-B83A-C787-12CA-7F1E299FA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010433" y="4400239"/>
            <a:ext cx="901700" cy="351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1E1827-BD81-CD9E-7F29-62D440E2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720160" y="5288494"/>
            <a:ext cx="1193800" cy="42119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04F107EF-D917-2BD1-8BC1-039258E46470}"/>
              </a:ext>
            </a:extLst>
          </p:cNvPr>
          <p:cNvSpPr/>
          <p:nvPr/>
        </p:nvSpPr>
        <p:spPr>
          <a:xfrm>
            <a:off x="2915786" y="4257393"/>
            <a:ext cx="2943616" cy="141197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Name tag: My-VPC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CIDR: 10.0.0.0/16</a:t>
            </a:r>
          </a:p>
        </p:txBody>
      </p:sp>
    </p:spTree>
    <p:extLst>
      <p:ext uri="{BB962C8B-B14F-4D97-AF65-F5344CB8AC3E}">
        <p14:creationId xmlns:p14="http://schemas.microsoft.com/office/powerpoint/2010/main" val="360844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C3B687-3DBE-B083-7FFA-EA276FCA67CF}"/>
              </a:ext>
            </a:extLst>
          </p:cNvPr>
          <p:cNvSpPr txBox="1"/>
          <p:nvPr/>
        </p:nvSpPr>
        <p:spPr>
          <a:xfrm>
            <a:off x="26832" y="1627538"/>
            <a:ext cx="12138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 to subnet tab press create subnet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6BFFE-DCE2-6F94-0822-0FE0C58A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6870"/>
            <a:ext cx="11733942" cy="475033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3B0C25-3A4E-50F8-88DB-59B6303D0B03}"/>
              </a:ext>
            </a:extLst>
          </p:cNvPr>
          <p:cNvSpPr/>
          <p:nvPr/>
        </p:nvSpPr>
        <p:spPr>
          <a:xfrm>
            <a:off x="2757812" y="987311"/>
            <a:ext cx="6436291" cy="61264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2 - Create Subnets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6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6DDF1-336B-975D-AD2D-34331F5BF0FF}"/>
              </a:ext>
            </a:extLst>
          </p:cNvPr>
          <p:cNvSpPr txBox="1"/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2.1: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Selct VPC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25841-F1F0-636D-F14D-E4002B10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5" y="1927215"/>
            <a:ext cx="12196772" cy="484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63107-42ED-E841-B675-4077158D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" r="2761" b="27044"/>
          <a:stretch/>
        </p:blipFill>
        <p:spPr>
          <a:xfrm>
            <a:off x="62630" y="1264621"/>
            <a:ext cx="12020079" cy="5035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E9A87-4A1D-05BE-2A0E-926175157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299852" y="1264620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86D61-5D42-C56E-29D1-0898D6CC663A}"/>
              </a:ext>
            </a:extLst>
          </p:cNvPr>
          <p:cNvSpPr txBox="1"/>
          <p:nvPr/>
        </p:nvSpPr>
        <p:spPr>
          <a:xfrm>
            <a:off x="-102780" y="-35545"/>
            <a:ext cx="6198780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Step 2.2: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C47F69E8-C1C8-A2F4-0F37-265C4F73E9D1}"/>
              </a:ext>
            </a:extLst>
          </p:cNvPr>
          <p:cNvSpPr/>
          <p:nvPr/>
        </p:nvSpPr>
        <p:spPr>
          <a:xfrm>
            <a:off x="7911121" y="2208901"/>
            <a:ext cx="3683000" cy="1854200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 subnet for Public Subnet with CIDR 10.0.0.0/24 (e.g., for web servers)</a:t>
            </a:r>
          </a:p>
        </p:txBody>
      </p:sp>
    </p:spTree>
    <p:extLst>
      <p:ext uri="{BB962C8B-B14F-4D97-AF65-F5344CB8AC3E}">
        <p14:creationId xmlns:p14="http://schemas.microsoft.com/office/powerpoint/2010/main" val="379526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0D65E6-BC13-F842-47B7-F8126B150961}"/>
              </a:ext>
            </a:extLst>
          </p:cNvPr>
          <p:cNvSpPr txBox="1"/>
          <p:nvPr/>
        </p:nvSpPr>
        <p:spPr>
          <a:xfrm>
            <a:off x="9722376" y="93676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C1116-7FCD-0A87-5309-BE04E992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1" y="1363631"/>
            <a:ext cx="9484295" cy="4838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0611F-9673-01C4-806E-33B04FED1506}"/>
              </a:ext>
            </a:extLst>
          </p:cNvPr>
          <p:cNvSpPr/>
          <p:nvPr/>
        </p:nvSpPr>
        <p:spPr>
          <a:xfrm>
            <a:off x="5724395" y="1127342"/>
            <a:ext cx="5962389" cy="126512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Step2.3: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Repeat the step2.2. now for create Private Subnet: 10.0.2.0/24 (e.g., for DB)</a:t>
            </a:r>
          </a:p>
        </p:txBody>
      </p:sp>
    </p:spTree>
    <p:extLst>
      <p:ext uri="{BB962C8B-B14F-4D97-AF65-F5344CB8AC3E}">
        <p14:creationId xmlns:p14="http://schemas.microsoft.com/office/powerpoint/2010/main" val="3455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C12E2B-6AB2-7AA9-7466-1AC318A4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" r="1" b="1"/>
          <a:stretch>
            <a:fillRect/>
          </a:stretch>
        </p:blipFill>
        <p:spPr>
          <a:xfrm>
            <a:off x="20" y="1228730"/>
            <a:ext cx="12191980" cy="375284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9402BD5E-9AC2-AA53-B1F1-C70DE181A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359809"/>
              </p:ext>
            </p:extLst>
          </p:nvPr>
        </p:nvGraphicFramePr>
        <p:xfrm>
          <a:off x="4706567" y="3928215"/>
          <a:ext cx="7485413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503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25404-14AD-2B89-CBBA-254279DA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" y="2052941"/>
            <a:ext cx="12147963" cy="45858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EC1AD2-CC61-88E2-61B1-572B0FF5C664}"/>
              </a:ext>
            </a:extLst>
          </p:cNvPr>
          <p:cNvSpPr/>
          <p:nvPr/>
        </p:nvSpPr>
        <p:spPr>
          <a:xfrm>
            <a:off x="3043826" y="1189973"/>
            <a:ext cx="7440460" cy="86296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3.1 - Attach Internet Gateway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Give Name tag to IGW(Internet gateway)</a:t>
            </a:r>
          </a:p>
          <a:p>
            <a:pPr algn="ctr"/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FE721CF1-C06A-618D-4744-4936B3FD5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331" y="2882201"/>
            <a:ext cx="4351338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0BA097-0086-0865-2679-D4FCE10BD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2219419"/>
            <a:ext cx="10920663" cy="1692652"/>
          </a:xfrm>
        </p:spPr>
        <p:txBody>
          <a:bodyPr anchor="ctr">
            <a:normAutofit/>
          </a:bodyPr>
          <a:lstStyle/>
          <a:p>
            <a:r>
              <a:rPr lang="en-US" dirty="0"/>
              <a:t>What is Amazon VPC(Virtual Private Cloud)?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7D6B-CEBC-ECA3-63CD-337CCCCA8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8434" y="3563238"/>
            <a:ext cx="5181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/>
              <a:t>What is VPC in simple Discourse: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Full form: </a:t>
            </a:r>
            <a:r>
              <a:rPr lang="en-US" b="1"/>
              <a:t>Virtual Private Cloud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 logically isolated section of the AWS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You can define your own network (IP range, subnets, route tables, etc.)</a:t>
            </a:r>
          </a:p>
          <a:p>
            <a:endParaRPr lang="en-IN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657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yncing Cloud">
            <a:extLst>
              <a:ext uri="{FF2B5EF4-FFF2-40B4-BE49-F238E27FC236}">
                <a16:creationId xmlns:a16="http://schemas.microsoft.com/office/drawing/2014/main" id="{FE721CF1-C06A-618D-4744-4936B3FD5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988" y="2801091"/>
            <a:ext cx="3368969" cy="336896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1056576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0BA097-0086-0865-2679-D4FCE10BDD72}"/>
              </a:ext>
            </a:extLst>
          </p:cNvPr>
          <p:cNvSpPr txBox="1">
            <a:spLocks/>
          </p:cNvSpPr>
          <p:nvPr/>
        </p:nvSpPr>
        <p:spPr>
          <a:xfrm>
            <a:off x="5759354" y="1513777"/>
            <a:ext cx="5337270" cy="1835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Amazon VPC(Virtual Private Cloud)?</a:t>
            </a:r>
            <a:b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IN" sz="3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3617405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457D6B-CEBC-ECA3-63CD-337CCCCA8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686" y="3065745"/>
            <a:ext cx="5461095" cy="3417611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VPC in simple Discourse: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Full form: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Private Cloud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logically isolated section of the AWS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can define your own network (IP range, subnets, route tables, etc.)</a:t>
            </a:r>
          </a:p>
          <a:p>
            <a:endParaRPr lang="en-IN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C867E-CFC3-3728-6462-2AED49BE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1" y="2202641"/>
            <a:ext cx="12046569" cy="43817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E0D7A2-C774-A48B-2742-441C09AA506A}"/>
              </a:ext>
            </a:extLst>
          </p:cNvPr>
          <p:cNvSpPr/>
          <p:nvPr/>
        </p:nvSpPr>
        <p:spPr>
          <a:xfrm>
            <a:off x="2492681" y="977030"/>
            <a:ext cx="6588690" cy="122561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3.2 - Attach Internet Gateway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action button  and then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Attach to VPC</a:t>
            </a:r>
          </a:p>
          <a:p>
            <a:pPr algn="ctr"/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7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96FA8-1649-72C5-FBBA-DA6CEE9A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5" y="1807195"/>
            <a:ext cx="11139778" cy="2422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E3329-A3FB-2117-7E3C-DB76BC3919C0}"/>
              </a:ext>
            </a:extLst>
          </p:cNvPr>
          <p:cNvSpPr txBox="1"/>
          <p:nvPr/>
        </p:nvSpPr>
        <p:spPr>
          <a:xfrm>
            <a:off x="4759890" y="4459266"/>
            <a:ext cx="6721793" cy="1570992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Step 3.3 - Attach Internet Gateway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Select  VPC(My-VPC)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Select </a:t>
            </a:r>
            <a:r>
              <a:rPr lang="en-US" sz="2000" b="1" dirty="0">
                <a:solidFill>
                  <a:schemeClr val="tx1"/>
                </a:solidFill>
              </a:rPr>
              <a:t>- </a:t>
            </a:r>
            <a:r>
              <a:rPr lang="en-US" sz="2000" dirty="0">
                <a:solidFill>
                  <a:schemeClr val="tx1"/>
                </a:solidFill>
              </a:rPr>
              <a:t>Attach Internet Gateway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5B699B-17BF-A6B2-AA19-957CE83A0DC8}"/>
              </a:ext>
            </a:extLst>
          </p:cNvPr>
          <p:cNvSpPr txBox="1"/>
          <p:nvPr/>
        </p:nvSpPr>
        <p:spPr>
          <a:xfrm>
            <a:off x="7240044" y="5223353"/>
            <a:ext cx="4258849" cy="1021556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Step 4 - Setup Route Tables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Go to Subnet tab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Select Create subnet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C474C-0757-36A7-CEB8-EC305F882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381"/>
            <a:ext cx="12122773" cy="36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1E92A-38DC-F5A8-B61C-744D22D3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3" y="1826062"/>
            <a:ext cx="11961826" cy="4848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946258-D8DC-124F-0FBA-8D14EBF39EE4}"/>
              </a:ext>
            </a:extLst>
          </p:cNvPr>
          <p:cNvSpPr txBox="1"/>
          <p:nvPr/>
        </p:nvSpPr>
        <p:spPr>
          <a:xfrm>
            <a:off x="5767192" y="1171656"/>
            <a:ext cx="6096000" cy="132802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Step 4.1: Public Route Table: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Type Name Tag  to identify example Public for Web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Then select </a:t>
            </a:r>
            <a:r>
              <a:rPr lang="en-US" dirty="0" err="1">
                <a:solidFill>
                  <a:schemeClr val="tx1"/>
                </a:solidFill>
              </a:rPr>
              <a:t>VPCMy</a:t>
            </a:r>
            <a:r>
              <a:rPr lang="en-US" dirty="0">
                <a:solidFill>
                  <a:schemeClr val="tx1"/>
                </a:solidFill>
              </a:rPr>
              <a:t>-VPC)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Select Create Route Table </a:t>
            </a:r>
          </a:p>
        </p:txBody>
      </p:sp>
    </p:spTree>
    <p:extLst>
      <p:ext uri="{BB962C8B-B14F-4D97-AF65-F5344CB8AC3E}">
        <p14:creationId xmlns:p14="http://schemas.microsoft.com/office/powerpoint/2010/main" val="5785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365F5B-461C-D06D-0206-4C161AA8AA14}"/>
              </a:ext>
            </a:extLst>
          </p:cNvPr>
          <p:cNvSpPr txBox="1"/>
          <p:nvPr/>
        </p:nvSpPr>
        <p:spPr>
          <a:xfrm>
            <a:off x="3068877" y="930521"/>
            <a:ext cx="9123123" cy="1388510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Step4.2: Edit routes of rtb-048d51573bb0068a4 / Public </a:t>
            </a:r>
            <a:r>
              <a:rPr lang="en-US" sz="2200" b="1" dirty="0" err="1">
                <a:solidFill>
                  <a:schemeClr val="tx1"/>
                </a:solidFill>
              </a:rPr>
              <a:t>Routetable</a:t>
            </a:r>
            <a:r>
              <a:rPr lang="en-US" sz="2200" b="1" dirty="0">
                <a:solidFill>
                  <a:schemeClr val="tx1"/>
                </a:solidFill>
              </a:rPr>
              <a:t> for web</a:t>
            </a:r>
            <a:endParaRPr lang="en-US" sz="2200" dirty="0">
              <a:solidFill>
                <a:schemeClr val="tx1"/>
              </a:solidFill>
            </a:endParaRPr>
          </a:p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Select “Action” tab </a:t>
            </a:r>
          </a:p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Select “Edit route”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D8FC65-925F-28A5-DD23-B3BC1DB9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19031"/>
            <a:ext cx="10917936" cy="39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E6916-44BA-EBCB-5121-0CF47BF6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2" y="1290181"/>
            <a:ext cx="9583440" cy="243004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A7ABE0-5BBC-6D19-01B0-669B9994EB6B}"/>
              </a:ext>
            </a:extLst>
          </p:cNvPr>
          <p:cNvSpPr/>
          <p:nvPr/>
        </p:nvSpPr>
        <p:spPr>
          <a:xfrm>
            <a:off x="400833" y="4546948"/>
            <a:ext cx="10659649" cy="219518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Click “Add routes” In Destination,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enter 0.0.0.0/0(Means: All internet traffic)In Target,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select Internet Gateway Choose the correct IGW ID from the dropdown (e.g., igw-0e7a5b...)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Click “Save changes” to apply the route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9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AA540-7BB9-A8C4-CC2C-23E1B05A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1" y="2362199"/>
            <a:ext cx="10731595" cy="4275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F06321-D549-33AB-EAFF-06E4DD514BD6}"/>
              </a:ext>
            </a:extLst>
          </p:cNvPr>
          <p:cNvSpPr txBox="1"/>
          <p:nvPr/>
        </p:nvSpPr>
        <p:spPr>
          <a:xfrm>
            <a:off x="6096000" y="1034176"/>
            <a:ext cx="5937337" cy="132802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 4.4: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 a Private Route Table in AWS VPC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 to VPC &gt; Route Tables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Click Create Route Table</a:t>
            </a:r>
          </a:p>
        </p:txBody>
      </p:sp>
    </p:spTree>
    <p:extLst>
      <p:ext uri="{BB962C8B-B14F-4D97-AF65-F5344CB8AC3E}">
        <p14:creationId xmlns:p14="http://schemas.microsoft.com/office/powerpoint/2010/main" val="77643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123E3-0FDA-961E-4FD8-684D95FB54EE}"/>
              </a:ext>
            </a:extLst>
          </p:cNvPr>
          <p:cNvSpPr/>
          <p:nvPr/>
        </p:nvSpPr>
        <p:spPr>
          <a:xfrm>
            <a:off x="2013350" y="4052170"/>
            <a:ext cx="5949863" cy="2906038"/>
          </a:xfrm>
          <a:prstGeom prst="roundRect">
            <a:avLst>
              <a:gd name="adj" fmla="val 3232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Enter a Name (e.g., Private Route Table for Database)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the VPC from the dropdown (e.g., My-VPC)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a Tag for easier management (Key: Name, Value: Private Route Table for Database)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Click “Create route table” to finish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B4F75-C0D9-2414-EF83-3E511141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31076"/>
            <a:ext cx="12191999" cy="354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A5817-88A0-187E-E040-4B7B1596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1" y="1101367"/>
            <a:ext cx="11817957" cy="3778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AF546-7986-9DF1-A4E7-450AF252FA3C}"/>
              </a:ext>
            </a:extLst>
          </p:cNvPr>
          <p:cNvSpPr txBox="1"/>
          <p:nvPr/>
        </p:nvSpPr>
        <p:spPr>
          <a:xfrm>
            <a:off x="2307921" y="3679482"/>
            <a:ext cx="4706654" cy="919401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🌐 Associate a Subnet with a Route Table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 to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VPC Dashboard &gt; Subnets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39205-B5F3-B48E-5F68-01768701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11" y="1108066"/>
            <a:ext cx="11227881" cy="5163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FACE9A-5883-37B3-FB3E-1BAF359CE258}"/>
              </a:ext>
            </a:extLst>
          </p:cNvPr>
          <p:cNvSpPr txBox="1"/>
          <p:nvPr/>
        </p:nvSpPr>
        <p:spPr>
          <a:xfrm>
            <a:off x="0" y="0"/>
            <a:ext cx="112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Select Route table 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379BD-E08B-9856-5C2F-6CE727C1ACDA}"/>
              </a:ext>
            </a:extLst>
          </p:cNvPr>
          <p:cNvSpPr txBox="1"/>
          <p:nvPr/>
        </p:nvSpPr>
        <p:spPr>
          <a:xfrm>
            <a:off x="4860099" y="1108066"/>
            <a:ext cx="6112700" cy="1940957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the subnet (e.g.,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Public Subnet for web servers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dropdown (top-right)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Edit route table association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allows you to connect the subnet with the correct Route Table</a:t>
            </a:r>
          </a:p>
        </p:txBody>
      </p:sp>
    </p:spTree>
    <p:extLst>
      <p:ext uri="{BB962C8B-B14F-4D97-AF65-F5344CB8AC3E}">
        <p14:creationId xmlns:p14="http://schemas.microsoft.com/office/powerpoint/2010/main" val="9760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CDBD36C-ABA7-0DCB-568F-56A46F0E9559}"/>
              </a:ext>
            </a:extLst>
          </p:cNvPr>
          <p:cNvSpPr txBox="1"/>
          <p:nvPr/>
        </p:nvSpPr>
        <p:spPr>
          <a:xfrm>
            <a:off x="2847995" y="-827742"/>
            <a:ext cx="10534610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75EB63-6085-46D7-0C90-55BB6800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4048" r="1945" b="-1"/>
          <a:stretch/>
        </p:blipFill>
        <p:spPr>
          <a:xfrm>
            <a:off x="21060" y="1944481"/>
            <a:ext cx="6421494" cy="482075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70D9C9-3C8B-EFF3-1D91-97DB81644E39}"/>
              </a:ext>
            </a:extLst>
          </p:cNvPr>
          <p:cNvSpPr/>
          <p:nvPr/>
        </p:nvSpPr>
        <p:spPr>
          <a:xfrm>
            <a:off x="2730674" y="1446072"/>
            <a:ext cx="6388274" cy="7300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VPC Architecture Diagram</a:t>
            </a:r>
          </a:p>
          <a:p>
            <a:pPr algn="ctr"/>
            <a:endParaRPr lang="en-IN" dirty="0"/>
          </a:p>
        </p:txBody>
      </p:sp>
      <p:pic>
        <p:nvPicPr>
          <p:cNvPr id="6" name="Picture 5" descr="A diagram of a network">
            <a:extLst>
              <a:ext uri="{FF2B5EF4-FFF2-40B4-BE49-F238E27FC236}">
                <a16:creationId xmlns:a16="http://schemas.microsoft.com/office/drawing/2014/main" id="{AD293206-BFEB-6977-D6F7-36A1DF90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54" y="2040899"/>
            <a:ext cx="5352788" cy="449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87A14-5591-939B-FB05-FE638CA9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0" y="1816017"/>
            <a:ext cx="11868760" cy="3996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89083-5546-1504-2986-969F240E9849}"/>
              </a:ext>
            </a:extLst>
          </p:cNvPr>
          <p:cNvSpPr txBox="1"/>
          <p:nvPr/>
        </p:nvSpPr>
        <p:spPr>
          <a:xfrm>
            <a:off x="2570966" y="4334006"/>
            <a:ext cx="5671159" cy="132802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the subnet (e.g.,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Private Subnet for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database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servers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dropdown (top-right)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Edit route table association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3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DDB2B-8760-09D8-600B-4036AC0D8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2199"/>
            <a:ext cx="11614747" cy="4038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451CF-E9BC-0EBE-AEC8-04251912D0F1}"/>
              </a:ext>
            </a:extLst>
          </p:cNvPr>
          <p:cNvSpPr txBox="1"/>
          <p:nvPr/>
        </p:nvSpPr>
        <p:spPr>
          <a:xfrm>
            <a:off x="5520835" y="1678353"/>
            <a:ext cx="6093912" cy="715089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allows you to connect the subnet with the correct Route Table</a:t>
            </a:r>
          </a:p>
        </p:txBody>
      </p:sp>
    </p:spTree>
    <p:extLst>
      <p:ext uri="{BB962C8B-B14F-4D97-AF65-F5344CB8AC3E}">
        <p14:creationId xmlns:p14="http://schemas.microsoft.com/office/powerpoint/2010/main" val="37535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28763F-45C4-65E8-EAB9-15FC7050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2" y="1114816"/>
            <a:ext cx="12046787" cy="5273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D5C433-F0B3-FF4C-BC69-98F7B201B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441" y="1593261"/>
            <a:ext cx="5937337" cy="3785652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🚀 Launch EC2 Instance into Public Subnet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EC2 &gt; Launch Instance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Settings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choose:</a:t>
            </a:r>
          </a:p>
          <a:p>
            <a:pPr marL="800100" marR="0" lvl="1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VPC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Select your VPC (e.g.,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My-VPC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marR="0" lvl="1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Subnet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Choose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Subnet for web servers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marR="0" lvl="1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Auto-assign public IP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Set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the desired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instance 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Amazon Linux,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t2.micro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Configure security group (default or custom)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instance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09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F9E64-7F6E-1E21-53F2-5B3AE18E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4" t="215" r="-1334" b="2679"/>
          <a:stretch/>
        </p:blipFill>
        <p:spPr>
          <a:xfrm>
            <a:off x="158445" y="1083718"/>
            <a:ext cx="11875110" cy="5674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82D563-9916-0A5B-98DD-F902A89EC105}"/>
              </a:ext>
            </a:extLst>
          </p:cNvPr>
          <p:cNvSpPr txBox="1"/>
          <p:nvPr/>
        </p:nvSpPr>
        <p:spPr>
          <a:xfrm>
            <a:off x="2607172" y="3105834"/>
            <a:ext cx="8407382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Observe that Public Ip assigned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Private IP created within CILD range 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4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D8896-6C8F-F995-F5BE-CCFC527C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50" y="1894562"/>
            <a:ext cx="12199450" cy="3068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AA744-5EF4-8B29-E128-9EEDF83D8EE1}"/>
              </a:ext>
            </a:extLst>
          </p:cNvPr>
          <p:cNvSpPr txBox="1"/>
          <p:nvPr/>
        </p:nvSpPr>
        <p:spPr>
          <a:xfrm>
            <a:off x="4363892" y="5060514"/>
            <a:ext cx="7828108" cy="120032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Login to instance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We can observe that private IP address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Test internet connection by testing google connection with ping.google.com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E32CC8-4BE1-75F9-4660-4FD3F5D402F3}"/>
              </a:ext>
            </a:extLst>
          </p:cNvPr>
          <p:cNvSpPr/>
          <p:nvPr/>
        </p:nvSpPr>
        <p:spPr>
          <a:xfrm>
            <a:off x="2693096" y="739036"/>
            <a:ext cx="62630" cy="1002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3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6B84F-97CC-DD7E-0606-B92169EF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" y="1234962"/>
            <a:ext cx="11970365" cy="4388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CE9CD-6640-06EF-F274-DE31A3AB0705}"/>
              </a:ext>
            </a:extLst>
          </p:cNvPr>
          <p:cNvSpPr txBox="1"/>
          <p:nvPr/>
        </p:nvSpPr>
        <p:spPr>
          <a:xfrm>
            <a:off x="4734838" y="3923157"/>
            <a:ext cx="6616874" cy="811681"/>
          </a:xfrm>
          <a:prstGeom prst="upArrowCallout">
            <a:avLst>
              <a:gd name="adj1" fmla="val 15181"/>
              <a:gd name="adj2" fmla="val 20370"/>
              <a:gd name="adj3" fmla="val 9541"/>
              <a:gd name="adj4" fmla="val 81424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 8;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Luch </a:t>
            </a:r>
            <a:r>
              <a:rPr lang="en-US" dirty="0" err="1">
                <a:solidFill>
                  <a:schemeClr val="tx1"/>
                </a:solidFill>
              </a:rPr>
              <a:t>praivite</a:t>
            </a:r>
            <a:r>
              <a:rPr lang="en-US" dirty="0">
                <a:solidFill>
                  <a:schemeClr val="tx1"/>
                </a:solidFill>
              </a:rPr>
              <a:t> instance 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18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DD81B-F7CB-A0B6-AC38-9048134F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48" y="1267326"/>
            <a:ext cx="11820504" cy="5053263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4C54-E5E2-06B4-5919-D74D71603C14}"/>
              </a:ext>
            </a:extLst>
          </p:cNvPr>
          <p:cNvSpPr txBox="1"/>
          <p:nvPr/>
        </p:nvSpPr>
        <p:spPr>
          <a:xfrm>
            <a:off x="7261800" y="3144253"/>
            <a:ext cx="4744452" cy="29204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Select common VPC which is selected for public instance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Select Private subnet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Disable Auto assign Public IP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Lunch instance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67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51749-DD74-675D-2439-982211BD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3" y="1133357"/>
            <a:ext cx="11925913" cy="4591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0BC563-81F4-31EB-8D3D-D364C216D259}"/>
              </a:ext>
            </a:extLst>
          </p:cNvPr>
          <p:cNvSpPr txBox="1"/>
          <p:nvPr/>
        </p:nvSpPr>
        <p:spPr>
          <a:xfrm>
            <a:off x="0" y="160421"/>
            <a:ext cx="108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can observe that no public address is assigned the instance is sequred </a:t>
            </a:r>
          </a:p>
        </p:txBody>
      </p:sp>
    </p:spTree>
    <p:extLst>
      <p:ext uri="{BB962C8B-B14F-4D97-AF65-F5344CB8AC3E}">
        <p14:creationId xmlns:p14="http://schemas.microsoft.com/office/powerpoint/2010/main" val="11017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19F3F-AD40-4B9D-84C8-A5AAF852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1456"/>
            <a:ext cx="12040611" cy="2282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925D2-4793-82E6-D286-8C6BD33C6B64}"/>
              </a:ext>
            </a:extLst>
          </p:cNvPr>
          <p:cNvSpPr txBox="1"/>
          <p:nvPr/>
        </p:nvSpPr>
        <p:spPr>
          <a:xfrm>
            <a:off x="263046" y="1473676"/>
            <a:ext cx="6176210" cy="132802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Try login in Private instance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can </a:t>
            </a:r>
            <a:r>
              <a:rPr lang="en-US" dirty="0" err="1"/>
              <a:t>obseve</a:t>
            </a:r>
            <a:r>
              <a:rPr lang="en-US" dirty="0"/>
              <a:t> that not possible to login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Due to Sequred with in VPC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25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E771F7-3092-DA00-AF29-A6D319601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445" y="5743074"/>
            <a:ext cx="10477471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3D8AB-787B-A328-BE28-4F13888F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2567968"/>
            <a:ext cx="11875110" cy="4172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C363D5-BFE1-7440-6418-3DE92FCF7A17}"/>
              </a:ext>
            </a:extLst>
          </p:cNvPr>
          <p:cNvSpPr txBox="1"/>
          <p:nvPr/>
        </p:nvSpPr>
        <p:spPr>
          <a:xfrm>
            <a:off x="505218" y="1833955"/>
            <a:ext cx="9504123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example : send notes.txt file </a:t>
            </a:r>
          </a:p>
          <a:p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scp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-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/path/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aws-key.pem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notes.txt ec2-user@34.207.244.173:/path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DD621-F3BA-328B-1692-9AEFC10D5FF1}"/>
              </a:ext>
            </a:extLst>
          </p:cNvPr>
          <p:cNvSpPr txBox="1"/>
          <p:nvPr/>
        </p:nvSpPr>
        <p:spPr>
          <a:xfrm>
            <a:off x="505218" y="1143570"/>
            <a:ext cx="10121030" cy="3693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Send .</a:t>
            </a:r>
            <a:r>
              <a:rPr lang="en-US" dirty="0" err="1"/>
              <a:t>pem</a:t>
            </a:r>
            <a:r>
              <a:rPr lang="en-US" dirty="0"/>
              <a:t> key to Public  instance from local </a:t>
            </a:r>
            <a:r>
              <a:rPr lang="en-US" dirty="0" err="1"/>
              <a:t>mechine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3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3E34-1CAF-C9FF-45AC-EAA9DCC19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17" y="1665962"/>
            <a:ext cx="7983488" cy="4385977"/>
          </a:xfrm>
        </p:spPr>
        <p:txBody>
          <a:bodyPr anchor="t">
            <a:noAutofit/>
          </a:bodyPr>
          <a:lstStyle/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A technique for </a:t>
            </a:r>
            <a:r>
              <a:rPr lang="en-US" sz="1800" b="1" dirty="0">
                <a:solidFill>
                  <a:schemeClr val="tx1">
                    <a:alpha val="80000"/>
                  </a:schemeClr>
                </a:solidFill>
              </a:rPr>
              <a:t>allocating IP addresses 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and for IP routing is called classless Inter-Domain Routing (CIDR), and its range is 0-32.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When setting up a VPC, we must specify a set of IPv4 Private addresses using classless Inter-Domain Routing (CIDR)</a:t>
            </a:r>
          </a:p>
          <a:p>
            <a:r>
              <a:rPr lang="en-US" sz="1800" b="1" dirty="0">
                <a:solidFill>
                  <a:schemeClr val="tx1">
                    <a:alpha val="80000"/>
                  </a:schemeClr>
                </a:solidFill>
              </a:rPr>
              <a:t>CIDR (Classless Inter-Domain Routing)CIDR is a way to represent IP address ranges using a format like this:</a:t>
            </a:r>
          </a:p>
          <a:p>
            <a:r>
              <a:rPr lang="en-US" sz="1800" b="1" dirty="0">
                <a:solidFill>
                  <a:schemeClr val="tx1">
                    <a:alpha val="80000"/>
                  </a:schemeClr>
                </a:solidFill>
              </a:rPr>
              <a:t>👉 Example: 10.0.0.0/16</a:t>
            </a:r>
          </a:p>
          <a:p>
            <a:r>
              <a:rPr lang="en-US" sz="1800" b="1" dirty="0">
                <a:solidFill>
                  <a:schemeClr val="tx1">
                    <a:alpha val="80000"/>
                  </a:schemeClr>
                </a:solidFill>
              </a:rPr>
              <a:t>10.0.0.0 → Starting IP address</a:t>
            </a:r>
          </a:p>
          <a:p>
            <a:r>
              <a:rPr lang="en-US" sz="1800" b="1" dirty="0">
                <a:solidFill>
                  <a:schemeClr val="tx1">
                    <a:alpha val="80000"/>
                  </a:schemeClr>
                </a:solidFill>
              </a:rPr>
              <a:t>/16 → How many bits are fixed for network (remaining for host)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When we create a VPC in AWS, we define a CIDR block: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👉 VPC CIDR Block: 10.0.0.0/16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This VPC can now be divided into smaller subnets.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Public Subnet: 10.0.1.0/24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Private Subnet: 10.0.2.0/24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📌 Each subnet can have its own security rules.</a:t>
            </a:r>
            <a:endParaRPr lang="en-IN" sz="18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91D49C-4E66-BD5B-7B1B-6A43A586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361" y="3163759"/>
            <a:ext cx="3548404" cy="35395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D7333C-8119-9AD0-A253-219573FB6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9" t="-20086" r="-1604" b="-3440"/>
          <a:stretch/>
        </p:blipFill>
        <p:spPr bwMode="auto">
          <a:xfrm>
            <a:off x="9344416" y="1415442"/>
            <a:ext cx="2261349" cy="15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9397C7-4570-5568-17C1-52F2BD7E1839}"/>
              </a:ext>
            </a:extLst>
          </p:cNvPr>
          <p:cNvSpPr/>
          <p:nvPr/>
        </p:nvSpPr>
        <p:spPr>
          <a:xfrm>
            <a:off x="2956144" y="1039660"/>
            <a:ext cx="5624186" cy="51356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Classless Inter-Domain Routing (CIDR)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9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011DF-BBE7-E2D7-4754-6F5E3D8C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6" y="1394435"/>
            <a:ext cx="11659199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9D837-618C-B857-CF74-13CD3BD0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445" y="3253398"/>
            <a:ext cx="6331275" cy="26734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Key">
                <a:extLst>
                  <a:ext uri="{FF2B5EF4-FFF2-40B4-BE49-F238E27FC236}">
                    <a16:creationId xmlns:a16="http://schemas.microsoft.com/office/drawing/2014/main" id="{56BACA28-349D-5108-4505-6C7B043613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9393023"/>
                  </p:ext>
                </p:extLst>
              </p:nvPr>
            </p:nvGraphicFramePr>
            <p:xfrm>
              <a:off x="365533" y="2877174"/>
              <a:ext cx="4455912" cy="21024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55912" cy="2102499"/>
                    </a:xfrm>
                    <a:prstGeom prst="rect">
                      <a:avLst/>
                    </a:prstGeom>
                  </am3d:spPr>
                  <am3d:camera>
                    <am3d:pos x="0" y="0" z="497475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32294" d="1000000"/>
                    <am3d:preTrans dx="23" dy="-15603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50424" ay="1551471" az="98967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04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Key">
                <a:extLst>
                  <a:ext uri="{FF2B5EF4-FFF2-40B4-BE49-F238E27FC236}">
                    <a16:creationId xmlns:a16="http://schemas.microsoft.com/office/drawing/2014/main" id="{56BACA28-349D-5108-4505-6C7B04361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33" y="2877174"/>
                <a:ext cx="4455912" cy="2102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3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6406D-0274-B152-D937-942C7191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876" y="1257012"/>
            <a:ext cx="8312577" cy="3454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07F25-14F2-8BDE-B85C-9B6901CCC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20" y="4711590"/>
            <a:ext cx="9684248" cy="2146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4DAE4-76BE-5B30-3CC8-5315AD5EE198}"/>
              </a:ext>
            </a:extLst>
          </p:cNvPr>
          <p:cNvSpPr txBox="1"/>
          <p:nvPr/>
        </p:nvSpPr>
        <p:spPr>
          <a:xfrm>
            <a:off x="208547" y="1414641"/>
            <a:ext cx="3236111" cy="258532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Check the .</a:t>
            </a:r>
            <a:r>
              <a:rPr lang="en-US" dirty="0" err="1">
                <a:solidFill>
                  <a:schemeClr val="tx1"/>
                </a:solidFill>
              </a:rPr>
              <a:t>pem</a:t>
            </a:r>
            <a:r>
              <a:rPr lang="en-US" dirty="0">
                <a:solidFill>
                  <a:schemeClr val="tx1"/>
                </a:solidFill>
              </a:rPr>
              <a:t> key receive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Try </a:t>
            </a:r>
            <a:r>
              <a:rPr lang="en-US" b="1" dirty="0">
                <a:solidFill>
                  <a:schemeClr val="tx1"/>
                </a:solidFill>
              </a:rPr>
              <a:t>login Private instance </a:t>
            </a:r>
            <a:r>
              <a:rPr lang="en-US" dirty="0">
                <a:solidFill>
                  <a:schemeClr val="tx1"/>
                </a:solidFill>
              </a:rPr>
              <a:t>with in Public instance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We can observe that</a:t>
            </a:r>
          </a:p>
          <a:p>
            <a:r>
              <a:rPr lang="en-US" dirty="0">
                <a:solidFill>
                  <a:schemeClr val="tx1"/>
                </a:solidFill>
              </a:rPr>
              <a:t> permission denied due to Private instance sequred no public IP address </a:t>
            </a:r>
            <a:r>
              <a:rPr lang="en-US" dirty="0" err="1">
                <a:solidFill>
                  <a:schemeClr val="tx1"/>
                </a:solidFill>
              </a:rPr>
              <a:t>assin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And need to change .</a:t>
            </a:r>
            <a:r>
              <a:rPr lang="en-US" dirty="0" err="1">
                <a:solidFill>
                  <a:schemeClr val="tx1"/>
                </a:solidFill>
              </a:rPr>
              <a:t>pem</a:t>
            </a:r>
            <a:r>
              <a:rPr lang="en-US" dirty="0">
                <a:solidFill>
                  <a:schemeClr val="tx1"/>
                </a:solidFill>
              </a:rPr>
              <a:t> key permission  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D1B87-56DB-B68E-C3E6-35B8520A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" y="945716"/>
            <a:ext cx="12118566" cy="5912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74CF3C-BBF1-5698-18CC-4538F4E0D07F}"/>
              </a:ext>
            </a:extLst>
          </p:cNvPr>
          <p:cNvSpPr txBox="1"/>
          <p:nvPr/>
        </p:nvSpPr>
        <p:spPr>
          <a:xfrm>
            <a:off x="678401" y="1227551"/>
            <a:ext cx="8716120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also check status in EC2 instance  Connect Tab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80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5E22984-A79B-02B0-51AF-8A1FD4B9A102}"/>
              </a:ext>
            </a:extLst>
          </p:cNvPr>
          <p:cNvSpPr/>
          <p:nvPr/>
        </p:nvSpPr>
        <p:spPr>
          <a:xfrm>
            <a:off x="293319" y="4584295"/>
            <a:ext cx="5571993" cy="731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Subnet 1 (for public use, like shops):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10.0.1.0/24 → 256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IPs (like a small area)</a:t>
            </a:r>
          </a:p>
          <a:p>
            <a:pPr algn="ctr"/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D415BD-BAC6-2AAF-F63B-001169DE7644}"/>
              </a:ext>
            </a:extLst>
          </p:cNvPr>
          <p:cNvSpPr/>
          <p:nvPr/>
        </p:nvSpPr>
        <p:spPr>
          <a:xfrm>
            <a:off x="293319" y="3786774"/>
            <a:ext cx="6783886" cy="52190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lvl="1" algn="ctr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 Divide into Plots (Subnets)</a:t>
            </a:r>
          </a:p>
          <a:p>
            <a:pPr algn="ctr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AEAE-4B83-8D18-155A-6ACE0E39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19" y="1930064"/>
            <a:ext cx="9188884" cy="1670726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To reduce traffic, the subnet will divide the big network into smaller, connected networks.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Imagine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Your Full Colony (VPC</a:t>
            </a:r>
            <a:r>
              <a:rPr lang="en-US" sz="2000" dirty="0"/>
              <a:t>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10.0.0.0/16  ← Your entire land (VPC)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This gives you 65,536 IP addresses to use (a big area).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0C0C72-E768-9966-D2FE-2CF75FAD0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24907"/>
              </p:ext>
            </p:extLst>
          </p:nvPr>
        </p:nvGraphicFramePr>
        <p:xfrm>
          <a:off x="7340252" y="670143"/>
          <a:ext cx="4183694" cy="4508115"/>
        </p:xfrm>
        <a:graphic>
          <a:graphicData uri="http://schemas.openxmlformats.org/drawingml/2006/table">
            <a:tbl>
              <a:tblPr/>
              <a:tblGrid>
                <a:gridCol w="2091847">
                  <a:extLst>
                    <a:ext uri="{9D8B030D-6E8A-4147-A177-3AD203B41FA5}">
                      <a16:colId xmlns:a16="http://schemas.microsoft.com/office/drawing/2014/main" val="1887489912"/>
                    </a:ext>
                  </a:extLst>
                </a:gridCol>
                <a:gridCol w="2091847">
                  <a:extLst>
                    <a:ext uri="{9D8B030D-6E8A-4147-A177-3AD203B41FA5}">
                      <a16:colId xmlns:a16="http://schemas.microsoft.com/office/drawing/2014/main" val="3028460421"/>
                    </a:ext>
                  </a:extLst>
                </a:gridCol>
              </a:tblGrid>
              <a:tr h="58169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78789"/>
                  </a:ext>
                </a:extLst>
              </a:tr>
              <a:tr h="101796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925358"/>
                  </a:ext>
                </a:extLst>
              </a:tr>
              <a:tr h="58169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250925"/>
                  </a:ext>
                </a:extLst>
              </a:tr>
              <a:tr h="58169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62352"/>
                  </a:ext>
                </a:extLst>
              </a:tr>
              <a:tr h="58169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60220"/>
                  </a:ext>
                </a:extLst>
              </a:tr>
              <a:tr h="58169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21414"/>
                  </a:ext>
                </a:extLst>
              </a:tr>
              <a:tr h="58169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636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222E631-F962-F960-1784-9BF3AD2C63CC}"/>
              </a:ext>
            </a:extLst>
          </p:cNvPr>
          <p:cNvSpPr txBox="1"/>
          <p:nvPr/>
        </p:nvSpPr>
        <p:spPr>
          <a:xfrm>
            <a:off x="293319" y="6333859"/>
            <a:ext cx="7460292" cy="40011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Each /24 subnet gives you 256 addresses (like 256 rooms).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BA323FC-9DAD-87E1-F1BB-17521DBCD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088748"/>
              </p:ext>
            </p:extLst>
          </p:nvPr>
        </p:nvGraphicFramePr>
        <p:xfrm>
          <a:off x="7895573" y="3466903"/>
          <a:ext cx="4296427" cy="335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857">
                  <a:extLst>
                    <a:ext uri="{9D8B030D-6E8A-4147-A177-3AD203B41FA5}">
                      <a16:colId xmlns:a16="http://schemas.microsoft.com/office/drawing/2014/main" val="1785807962"/>
                    </a:ext>
                  </a:extLst>
                </a:gridCol>
                <a:gridCol w="2299570">
                  <a:extLst>
                    <a:ext uri="{9D8B030D-6E8A-4147-A177-3AD203B41FA5}">
                      <a16:colId xmlns:a16="http://schemas.microsoft.com/office/drawing/2014/main" val="662230529"/>
                    </a:ext>
                  </a:extLst>
                </a:gridCol>
              </a:tblGrid>
              <a:tr h="518282">
                <a:tc>
                  <a:txBody>
                    <a:bodyPr/>
                    <a:lstStyle/>
                    <a:p>
                      <a:r>
                        <a:rPr lang="en-IN" dirty="0"/>
                        <a:t>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Simple 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349937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r>
                        <a:rPr lang="en-IN" dirty="0"/>
                        <a:t>10.0.0.0/16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Main VPC range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043215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r>
                        <a:rPr lang="en-IN" dirty="0"/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Big network (65,536 IPs)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890579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r>
                        <a:rPr lang="en-IN" dirty="0"/>
                        <a:t>10.0.1.0/24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Public subnet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804313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r>
                        <a:rPr lang="en-IN" dirty="0"/>
                        <a:t>10.0.2.0/24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Private subnet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540772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r>
                        <a:rPr lang="en-IN" dirty="0"/>
                        <a:t>/24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Small subnet (256 IPs)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78545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9029B8D5-D196-E418-628E-BAF0D93D89AA}"/>
              </a:ext>
            </a:extLst>
          </p:cNvPr>
          <p:cNvSpPr/>
          <p:nvPr/>
        </p:nvSpPr>
        <p:spPr>
          <a:xfrm>
            <a:off x="293319" y="5439988"/>
            <a:ext cx="5631492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Subnet 2 (for private use, like houses):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10.0.2.0/24 → 256 Ips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751CA7D4-9590-7781-F706-58E94CF9991A}"/>
              </a:ext>
            </a:extLst>
          </p:cNvPr>
          <p:cNvSpPr/>
          <p:nvPr/>
        </p:nvSpPr>
        <p:spPr>
          <a:xfrm>
            <a:off x="2617940" y="1139868"/>
            <a:ext cx="6050071" cy="539874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b="1" u="sng" dirty="0"/>
          </a:p>
          <a:p>
            <a:pPr algn="ctr"/>
            <a:endParaRPr lang="en-IN" b="1" u="sng" dirty="0"/>
          </a:p>
          <a:p>
            <a:pPr algn="ctr"/>
            <a:endParaRPr lang="en-IN" sz="3200" b="1" u="sng" dirty="0"/>
          </a:p>
          <a:p>
            <a:pPr algn="ctr"/>
            <a:r>
              <a:rPr lang="en-IN" sz="32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Subnets </a:t>
            </a:r>
            <a:br>
              <a:rPr lang="en-IN" sz="32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32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4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72CE-6B0C-29B8-5E6B-B5F0C41DE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744812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With the help of IGW (Internet Gateway), the resources present (</a:t>
            </a:r>
            <a:r>
              <a:rPr lang="en-US" sz="2200" dirty="0" err="1"/>
              <a:t>e.g</a:t>
            </a:r>
            <a:r>
              <a:rPr lang="en-US" sz="2200" dirty="0"/>
              <a:t>: EC2) in the VPC will enable to access the Internet.</a:t>
            </a:r>
          </a:p>
          <a:p>
            <a:r>
              <a:rPr lang="en-US" sz="2200" dirty="0"/>
              <a:t>One VPC can't have more than one IGW </a:t>
            </a:r>
          </a:p>
          <a:p>
            <a:r>
              <a:rPr lang="en-US" sz="2200" dirty="0"/>
              <a:t>If resources are running in a certain VPC then IGW can not be detached from that particular VPC</a:t>
            </a:r>
            <a:endParaRPr lang="en-IN" sz="2200" dirty="0"/>
          </a:p>
        </p:txBody>
      </p:sp>
      <p:pic>
        <p:nvPicPr>
          <p:cNvPr id="1026" name="Picture 2" descr="Gateway - Free networking icons">
            <a:extLst>
              <a:ext uri="{FF2B5EF4-FFF2-40B4-BE49-F238E27FC236}">
                <a16:creationId xmlns:a16="http://schemas.microsoft.com/office/drawing/2014/main" id="{F99AEA9C-636E-7DFE-A3A4-AB52B0568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78"/>
          <a:stretch>
            <a:fillRect/>
          </a:stretch>
        </p:blipFill>
        <p:spPr bwMode="auto">
          <a:xfrm>
            <a:off x="6596373" y="1336003"/>
            <a:ext cx="5132164" cy="511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36191D5-9FB8-7287-EF8F-E94E39385B44}"/>
              </a:ext>
            </a:extLst>
          </p:cNvPr>
          <p:cNvSpPr/>
          <p:nvPr/>
        </p:nvSpPr>
        <p:spPr>
          <a:xfrm>
            <a:off x="463463" y="1202499"/>
            <a:ext cx="4818888" cy="77661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Internet  </a:t>
            </a:r>
            <a:r>
              <a:rPr kumimoji="0" lang="en-IN" sz="50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Gateway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1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4BB18F8-6A4F-49F5-3089-311AA2122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397313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EEF5CB1-F639-8102-83E9-4504334C575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297" r="14487" b="2"/>
          <a:stretch>
            <a:fillRect/>
          </a:stretch>
        </p:blipFill>
        <p:spPr>
          <a:xfrm>
            <a:off x="6096000" y="2093976"/>
            <a:ext cx="5520722" cy="4096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A3BF27C-2593-1378-A42C-7BAF0FE4E5DF}"/>
              </a:ext>
            </a:extLst>
          </p:cNvPr>
          <p:cNvSpPr/>
          <p:nvPr/>
        </p:nvSpPr>
        <p:spPr>
          <a:xfrm>
            <a:off x="3320716" y="946484"/>
            <a:ext cx="6561221" cy="85023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4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  <a:p>
            <a:pPr algn="ctr"/>
            <a:r>
              <a:rPr kumimoji="0" lang="en-US" sz="4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Route Tables</a:t>
            </a:r>
            <a:br>
              <a:rPr kumimoji="0" lang="en-US" sz="4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25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8A4E-2BB2-8354-CDAE-C745E719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3192"/>
            <a:ext cx="10515600" cy="517496"/>
          </a:xfr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Network Access Control Lists (NACL)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F333-6EBF-4FB1-7A1E-C999FCB36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18208" cy="5032375"/>
          </a:xfr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VPC = Colony,</a:t>
            </a:r>
          </a:p>
          <a:p>
            <a:r>
              <a:rPr lang="en-US" sz="2000" b="1" dirty="0">
                <a:solidFill>
                  <a:sysClr val="windowText" lastClr="000000"/>
                </a:solidFill>
              </a:rPr>
              <a:t> Subnets = Buildings, </a:t>
            </a:r>
          </a:p>
          <a:p>
            <a:r>
              <a:rPr lang="en-US" sz="2000" b="1" dirty="0">
                <a:solidFill>
                  <a:sysClr val="windowText" lastClr="000000"/>
                </a:solidFill>
              </a:rPr>
              <a:t>NACL = Gate Guard Checks every incoming/outgoing packet</a:t>
            </a:r>
          </a:p>
          <a:p>
            <a:r>
              <a:rPr lang="en-US" sz="2000" b="1" dirty="0">
                <a:solidFill>
                  <a:sysClr val="windowText" lastClr="000000"/>
                </a:solidFill>
              </a:rPr>
              <a:t>Has allow ✅ and deny ❌</a:t>
            </a:r>
          </a:p>
          <a:p>
            <a:r>
              <a:rPr lang="en-US" sz="2000" b="1" dirty="0">
                <a:solidFill>
                  <a:sysClr val="windowText" lastClr="000000"/>
                </a:solidFill>
              </a:rPr>
              <a:t> </a:t>
            </a:r>
            <a:r>
              <a:rPr lang="en-US" sz="2000" b="1" dirty="0" err="1">
                <a:solidFill>
                  <a:sysClr val="windowText" lastClr="000000"/>
                </a:solidFill>
              </a:rPr>
              <a:t>rulesWorks</a:t>
            </a:r>
            <a:r>
              <a:rPr lang="en-US" sz="2000" b="1" dirty="0">
                <a:solidFill>
                  <a:sysClr val="windowText" lastClr="000000"/>
                </a:solidFill>
              </a:rPr>
              <a:t> at subnet level,</a:t>
            </a:r>
          </a:p>
          <a:p>
            <a:r>
              <a:rPr lang="en-US" sz="2000" b="1" dirty="0">
                <a:solidFill>
                  <a:sysClr val="windowText" lastClr="000000"/>
                </a:solidFill>
              </a:rPr>
              <a:t> not instance level</a:t>
            </a:r>
          </a:p>
          <a:p>
            <a:r>
              <a:rPr lang="en-US" sz="2000" b="1" dirty="0">
                <a:solidFill>
                  <a:sysClr val="windowText" lastClr="000000"/>
                </a:solidFill>
              </a:rPr>
              <a:t>Stateless: Must allow both inbound and outbound manually</a:t>
            </a:r>
          </a:p>
          <a:p>
            <a:r>
              <a:rPr lang="en-US" sz="2000" b="1" dirty="0">
                <a:solidFill>
                  <a:sysClr val="windowText" lastClr="000000"/>
                </a:solidFill>
              </a:rPr>
              <a:t>Each VPC has a default NACL (can’t be deleted)You can create custom NACLs and assign them to subnets</a:t>
            </a:r>
          </a:p>
          <a:p>
            <a:r>
              <a:rPr lang="en-US" sz="2000" b="1" dirty="0">
                <a:solidFill>
                  <a:sysClr val="windowText" lastClr="000000"/>
                </a:solidFill>
              </a:rPr>
              <a:t>Rules evaluated by number order (lowest to highest)</a:t>
            </a:r>
            <a:endParaRPr lang="en-IN" sz="200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2DD25-FA8B-686B-36A5-A2E251A2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03"/>
          <a:stretch>
            <a:fillRect/>
          </a:stretch>
        </p:blipFill>
        <p:spPr>
          <a:xfrm>
            <a:off x="7228936" y="2015406"/>
            <a:ext cx="5009072" cy="42064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12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68FD926F-E695-C7E2-134F-0AEC71914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938803"/>
              </p:ext>
            </p:extLst>
          </p:nvPr>
        </p:nvGraphicFramePr>
        <p:xfrm>
          <a:off x="5207640" y="1247832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E0F75E6-B1B0-C829-7A4D-F755DC4413AD}"/>
              </a:ext>
            </a:extLst>
          </p:cNvPr>
          <p:cNvGrpSpPr/>
          <p:nvPr/>
        </p:nvGrpSpPr>
        <p:grpSpPr>
          <a:xfrm>
            <a:off x="3617064" y="1959106"/>
            <a:ext cx="1765940" cy="3873500"/>
            <a:chOff x="3593460" y="1282700"/>
            <a:chExt cx="1765940" cy="38735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559DC29-98AB-65F4-762B-A651066A9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460" y="1282700"/>
              <a:ext cx="1765940" cy="15875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0660E29-AE97-BA90-BD0B-7DB516D1C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100" y="2717800"/>
              <a:ext cx="161354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D88F2D-CFE7-85A7-9B32-368D98E88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594100" y="2870200"/>
              <a:ext cx="1613540" cy="9525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AE655A-6518-041D-B6E7-C59D5898B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594100" y="2870200"/>
              <a:ext cx="1765300" cy="228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26A57AF-0942-5B04-3C23-F15363FCF2CC}"/>
              </a:ext>
            </a:extLst>
          </p:cNvPr>
          <p:cNvSpPr/>
          <p:nvPr/>
        </p:nvSpPr>
        <p:spPr>
          <a:xfrm>
            <a:off x="355193" y="2162480"/>
            <a:ext cx="3382027" cy="276825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Why Use VPC?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89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ogtemplt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ogtemplte" id="{512D1465-25BA-4EA9-9397-7768129C2570}" vid="{A92FF530-A83C-4870-BE47-2C4E07328B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1026</TotalTime>
  <Words>1308</Words>
  <Application>Microsoft Office PowerPoint</Application>
  <PresentationFormat>Widescreen</PresentationFormat>
  <Paragraphs>181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Aptos Display</vt:lpstr>
      <vt:lpstr>Arial</vt:lpstr>
      <vt:lpstr>Arial Unicode MS</vt:lpstr>
      <vt:lpstr>Garamond</vt:lpstr>
      <vt:lpstr>Wingdings</vt:lpstr>
      <vt:lpstr>logtemplte</vt:lpstr>
      <vt:lpstr>PowerPoint Presentation</vt:lpstr>
      <vt:lpstr>What is Amazon VPC(Virtual Private Cloud)?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Access Control Lists (NACL)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Rahiman Shaik</dc:creator>
  <cp:lastModifiedBy>Abdul Rahiman Shaik</cp:lastModifiedBy>
  <cp:revision>19</cp:revision>
  <dcterms:created xsi:type="dcterms:W3CDTF">2025-05-14T07:38:04Z</dcterms:created>
  <dcterms:modified xsi:type="dcterms:W3CDTF">2025-05-22T06:06:31Z</dcterms:modified>
</cp:coreProperties>
</file>